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380" r:id="rId3"/>
    <p:sldId id="381" r:id="rId4"/>
    <p:sldId id="382" r:id="rId5"/>
    <p:sldId id="383" r:id="rId6"/>
    <p:sldId id="384" r:id="rId7"/>
    <p:sldId id="387" r:id="rId8"/>
    <p:sldId id="405" r:id="rId9"/>
    <p:sldId id="406" r:id="rId10"/>
    <p:sldId id="404" r:id="rId11"/>
    <p:sldId id="407" r:id="rId12"/>
    <p:sldId id="401" r:id="rId13"/>
    <p:sldId id="400" r:id="rId14"/>
    <p:sldId id="408" r:id="rId15"/>
    <p:sldId id="410" r:id="rId16"/>
    <p:sldId id="411" r:id="rId17"/>
    <p:sldId id="409" r:id="rId18"/>
    <p:sldId id="385" r:id="rId19"/>
    <p:sldId id="386" r:id="rId20"/>
    <p:sldId id="351" r:id="rId21"/>
    <p:sldId id="258" r:id="rId22"/>
    <p:sldId id="259" r:id="rId23"/>
    <p:sldId id="370" r:id="rId24"/>
    <p:sldId id="367" r:id="rId25"/>
    <p:sldId id="374" r:id="rId26"/>
    <p:sldId id="376" r:id="rId27"/>
    <p:sldId id="377" r:id="rId28"/>
    <p:sldId id="378" r:id="rId29"/>
    <p:sldId id="379" r:id="rId30"/>
    <p:sldId id="388" r:id="rId31"/>
    <p:sldId id="391" r:id="rId32"/>
    <p:sldId id="390" r:id="rId33"/>
    <p:sldId id="414" r:id="rId34"/>
    <p:sldId id="415" r:id="rId35"/>
    <p:sldId id="412" r:id="rId36"/>
    <p:sldId id="392" r:id="rId37"/>
    <p:sldId id="393" r:id="rId38"/>
    <p:sldId id="396" r:id="rId39"/>
    <p:sldId id="418" r:id="rId40"/>
    <p:sldId id="417" r:id="rId41"/>
    <p:sldId id="419" r:id="rId42"/>
    <p:sldId id="416" r:id="rId43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29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1"/>
    <a:srgbClr val="329933"/>
    <a:srgbClr val="D93E0D"/>
    <a:srgbClr val="F8FAFA"/>
    <a:srgbClr val="FFFFFF"/>
    <a:srgbClr val="F5B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1306" y="62"/>
      </p:cViewPr>
      <p:guideLst>
        <p:guide orient="horz" pos="2268"/>
        <p:guide pos="29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8FA4B-8F25-4A27-81B6-B36EFC30DED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C6BAAE-FBB3-4141-A83E-823127A6BCFD}">
      <dgm:prSet custT="1"/>
      <dgm:spPr>
        <a:solidFill>
          <a:schemeClr val="bg1"/>
        </a:solidFill>
        <a:ln w="28575">
          <a:solidFill>
            <a:srgbClr val="329933"/>
          </a:solidFill>
        </a:ln>
      </dgm:spPr>
      <dgm:t>
        <a:bodyPr/>
        <a:lstStyle/>
        <a:p>
          <a:r>
            <a:rPr lang="ru-RU" sz="14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Меньшова Анна Васильевна </a:t>
          </a:r>
          <a:r>
            <a:rPr lang="en-US" sz="14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4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врач статистик ОМК</a:t>
          </a:r>
          <a:r>
            <a:rPr lang="en-US" sz="14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</a:t>
          </a:r>
          <a:r>
            <a:rPr lang="ru-RU" sz="14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</a:t>
          </a:r>
        </a:p>
        <a:p>
          <a:r>
            <a:rPr lang="ru-RU" sz="14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Руководитель проекта</a:t>
          </a:r>
          <a:endParaRPr lang="ru-RU" sz="1400" dirty="0">
            <a:solidFill>
              <a:srgbClr val="0054A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0CDA78-6555-40E7-8FE9-2886719A5E0F}" type="parTrans" cxnId="{12744D45-1F69-4475-BED0-C06CFF3C2054}">
      <dgm:prSet/>
      <dgm:spPr/>
      <dgm:t>
        <a:bodyPr/>
        <a:lstStyle/>
        <a:p>
          <a:endParaRPr lang="ru-RU"/>
        </a:p>
      </dgm:t>
    </dgm:pt>
    <dgm:pt modelId="{B7D5DA91-69C9-401C-BDF6-785453EEBD3E}" type="sibTrans" cxnId="{12744D45-1F69-4475-BED0-C06CFF3C2054}">
      <dgm:prSet/>
      <dgm:spPr/>
      <dgm:t>
        <a:bodyPr/>
        <a:lstStyle/>
        <a:p>
          <a:endParaRPr lang="ru-RU"/>
        </a:p>
      </dgm:t>
    </dgm:pt>
    <dgm:pt modelId="{AC1C5B65-E080-4BB2-9146-4CF465282187}">
      <dgm:prSet custT="1"/>
      <dgm:spPr>
        <a:solidFill>
          <a:schemeClr val="bg1"/>
        </a:solidFill>
        <a:ln w="28575">
          <a:solidFill>
            <a:srgbClr val="329933"/>
          </a:solidFill>
        </a:ln>
      </dgm:spPr>
      <dgm:t>
        <a:bodyPr/>
        <a:lstStyle/>
        <a:p>
          <a:r>
            <a:rPr lang="ru-RU" sz="1400" dirty="0" err="1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Кадошникова</a:t>
          </a:r>
          <a:r>
            <a:rPr lang="ru-RU" sz="14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Ирина Васильевна – врач кабинета иммунопрофилактики</a:t>
          </a:r>
        </a:p>
        <a:p>
          <a:r>
            <a:rPr lang="ru-RU" sz="14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Участник проекта</a:t>
          </a:r>
          <a:endParaRPr lang="ru-RU" sz="1400" dirty="0">
            <a:solidFill>
              <a:srgbClr val="0054A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2576D4-6C93-4114-9989-8B08F469AD62}" type="parTrans" cxnId="{71F914FC-B590-4698-B3E1-645228FAEC72}">
      <dgm:prSet/>
      <dgm:spPr/>
      <dgm:t>
        <a:bodyPr/>
        <a:lstStyle/>
        <a:p>
          <a:endParaRPr lang="ru-RU"/>
        </a:p>
      </dgm:t>
    </dgm:pt>
    <dgm:pt modelId="{1D9E4366-6FF2-49E0-AD80-4044CD456926}" type="sibTrans" cxnId="{71F914FC-B590-4698-B3E1-645228FAEC72}">
      <dgm:prSet/>
      <dgm:spPr/>
      <dgm:t>
        <a:bodyPr/>
        <a:lstStyle/>
        <a:p>
          <a:endParaRPr lang="ru-RU"/>
        </a:p>
      </dgm:t>
    </dgm:pt>
    <dgm:pt modelId="{9CBF663C-93A0-4988-8699-C04024DF0DCD}">
      <dgm:prSet custT="1"/>
      <dgm:spPr>
        <a:solidFill>
          <a:schemeClr val="bg1"/>
        </a:solidFill>
        <a:ln w="28575">
          <a:solidFill>
            <a:srgbClr val="329933"/>
          </a:solidFill>
        </a:ln>
      </dgm:spPr>
      <dgm:t>
        <a:bodyPr/>
        <a:lstStyle/>
        <a:p>
          <a:r>
            <a:rPr lang="en-US" sz="19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400" dirty="0" err="1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Винокурова</a:t>
          </a:r>
          <a:r>
            <a:rPr lang="ru-RU" sz="14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Наталья Анатольевна – старшая участковая  медсестра</a:t>
          </a:r>
          <a:r>
            <a:rPr lang="en-US" sz="14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</a:t>
          </a:r>
          <a:r>
            <a:rPr lang="ru-RU" sz="14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</a:t>
          </a:r>
        </a:p>
        <a:p>
          <a:r>
            <a:rPr lang="ru-RU" sz="14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Участник проекта</a:t>
          </a:r>
          <a:endParaRPr lang="ru-RU" sz="1400" dirty="0">
            <a:solidFill>
              <a:srgbClr val="0054A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6480A-6985-444A-98EC-6587F4974681}" type="parTrans" cxnId="{4F376477-2DE0-4AB7-A756-204DDCE1CD4C}">
      <dgm:prSet/>
      <dgm:spPr/>
      <dgm:t>
        <a:bodyPr/>
        <a:lstStyle/>
        <a:p>
          <a:endParaRPr lang="ru-RU"/>
        </a:p>
      </dgm:t>
    </dgm:pt>
    <dgm:pt modelId="{77FB1385-37DA-4C43-857A-FEBC1F01BF0D}" type="sibTrans" cxnId="{4F376477-2DE0-4AB7-A756-204DDCE1CD4C}">
      <dgm:prSet/>
      <dgm:spPr/>
      <dgm:t>
        <a:bodyPr/>
        <a:lstStyle/>
        <a:p>
          <a:endParaRPr lang="ru-RU"/>
        </a:p>
      </dgm:t>
    </dgm:pt>
    <dgm:pt modelId="{FE3A0B4A-8CE0-4AC6-A44A-CD9CF7B7650F}">
      <dgm:prSet custT="1"/>
      <dgm:spPr>
        <a:solidFill>
          <a:schemeClr val="bg1"/>
        </a:solidFill>
        <a:ln w="28575">
          <a:solidFill>
            <a:srgbClr val="329933"/>
          </a:solidFill>
        </a:ln>
      </dgm:spPr>
      <dgm:t>
        <a:bodyPr/>
        <a:lstStyle/>
        <a:p>
          <a:r>
            <a:rPr lang="en-US" sz="26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4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Савельева Светлана Григорьевна–медсестра прививочного кабинета</a:t>
          </a:r>
          <a:r>
            <a:rPr lang="en-US" sz="14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</a:t>
          </a:r>
          <a:r>
            <a:rPr lang="ru-RU" sz="14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</a:t>
          </a:r>
        </a:p>
        <a:p>
          <a:r>
            <a:rPr lang="ru-RU" sz="14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Участник проекта</a:t>
          </a:r>
          <a:endParaRPr lang="ru-RU" sz="1400" dirty="0">
            <a:solidFill>
              <a:srgbClr val="0054A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24DC1D-F3D6-465D-B831-C5188D745F0B}" type="parTrans" cxnId="{9E7E93A9-FDB4-4DA0-A188-E9952560A682}">
      <dgm:prSet/>
      <dgm:spPr/>
      <dgm:t>
        <a:bodyPr/>
        <a:lstStyle/>
        <a:p>
          <a:endParaRPr lang="ru-RU"/>
        </a:p>
      </dgm:t>
    </dgm:pt>
    <dgm:pt modelId="{2E332641-4C55-4851-803E-1784C8458868}" type="sibTrans" cxnId="{9E7E93A9-FDB4-4DA0-A188-E9952560A682}">
      <dgm:prSet/>
      <dgm:spPr/>
      <dgm:t>
        <a:bodyPr/>
        <a:lstStyle/>
        <a:p>
          <a:endParaRPr lang="ru-RU"/>
        </a:p>
      </dgm:t>
    </dgm:pt>
    <dgm:pt modelId="{268A13F2-2A9B-4BFF-B88B-3E6174C14422}" type="pres">
      <dgm:prSet presAssocID="{D878FA4B-8F25-4A27-81B6-B36EFC30DE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7C6F83-53AF-4EAF-846C-A7AC024135E4}" type="pres">
      <dgm:prSet presAssocID="{B3C6BAAE-FBB3-4141-A83E-823127A6BCFD}" presName="comp" presStyleCnt="0"/>
      <dgm:spPr/>
    </dgm:pt>
    <dgm:pt modelId="{385B0818-B7D5-4C86-800F-E3AF19AE89E8}" type="pres">
      <dgm:prSet presAssocID="{B3C6BAAE-FBB3-4141-A83E-823127A6BCFD}" presName="box" presStyleLbl="node1" presStyleIdx="0" presStyleCnt="4" custScaleY="97395" custLinFactNeighborX="-13" custLinFactNeighborY="-16993"/>
      <dgm:spPr/>
      <dgm:t>
        <a:bodyPr/>
        <a:lstStyle/>
        <a:p>
          <a:endParaRPr lang="ru-RU"/>
        </a:p>
      </dgm:t>
    </dgm:pt>
    <dgm:pt modelId="{88C3FB2A-AFA3-45C4-9EDB-BFB12DFC5246}" type="pres">
      <dgm:prSet presAssocID="{B3C6BAAE-FBB3-4141-A83E-823127A6BCFD}" presName="img" presStyleLbl="fgImgPlace1" presStyleIdx="0" presStyleCnt="4" custAng="0" custScaleX="85251" custScaleY="114230" custLinFactNeighborX="-13369" custLinFactNeighborY="9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49A61E-49B8-4422-BD8B-F95DF1F14008}" type="pres">
      <dgm:prSet presAssocID="{B3C6BAAE-FBB3-4141-A83E-823127A6BCF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72BFD-5F7F-4334-8B13-63856568DDBE}" type="pres">
      <dgm:prSet presAssocID="{B7D5DA91-69C9-401C-BDF6-785453EEBD3E}" presName="spacer" presStyleCnt="0"/>
      <dgm:spPr/>
    </dgm:pt>
    <dgm:pt modelId="{4249C36E-01C3-4E4A-A2ED-D5DF9CACF0B4}" type="pres">
      <dgm:prSet presAssocID="{AC1C5B65-E080-4BB2-9146-4CF465282187}" presName="comp" presStyleCnt="0"/>
      <dgm:spPr/>
    </dgm:pt>
    <dgm:pt modelId="{1DA6B68A-6779-41D8-A8B4-8B007077DDBD}" type="pres">
      <dgm:prSet presAssocID="{AC1C5B65-E080-4BB2-9146-4CF465282187}" presName="box" presStyleLbl="node1" presStyleIdx="1" presStyleCnt="4" custScaleY="89820" custLinFactNeighborY="1511"/>
      <dgm:spPr/>
      <dgm:t>
        <a:bodyPr/>
        <a:lstStyle/>
        <a:p>
          <a:endParaRPr lang="ru-RU"/>
        </a:p>
      </dgm:t>
    </dgm:pt>
    <dgm:pt modelId="{4BB707CA-C413-44C0-A473-EFD194C527F8}" type="pres">
      <dgm:prSet presAssocID="{AC1C5B65-E080-4BB2-9146-4CF465282187}" presName="img" presStyleLbl="fgImgPlace1" presStyleIdx="1" presStyleCnt="4" custAng="16200000" custScaleX="67902" custScaleY="115053" custLinFactNeighborX="-12441" custLinFactNeighborY="193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5ABF09-ACD1-4790-A500-082956B005B8}" type="pres">
      <dgm:prSet presAssocID="{AC1C5B65-E080-4BB2-9146-4CF46528218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65B29-A211-4918-A0E9-8B1610BD5CC3}" type="pres">
      <dgm:prSet presAssocID="{1D9E4366-6FF2-49E0-AD80-4044CD456926}" presName="spacer" presStyleCnt="0"/>
      <dgm:spPr/>
    </dgm:pt>
    <dgm:pt modelId="{DF736332-A9B3-434D-96C8-7BBDB420CF8D}" type="pres">
      <dgm:prSet presAssocID="{9CBF663C-93A0-4988-8699-C04024DF0DCD}" presName="comp" presStyleCnt="0"/>
      <dgm:spPr/>
    </dgm:pt>
    <dgm:pt modelId="{AFF4B739-3C75-4DE9-8D3A-6D8F23325F3F}" type="pres">
      <dgm:prSet presAssocID="{9CBF663C-93A0-4988-8699-C04024DF0DCD}" presName="box" presStyleLbl="node1" presStyleIdx="2" presStyleCnt="4" custScaleY="95851" custLinFactNeighborY="-5903"/>
      <dgm:spPr/>
      <dgm:t>
        <a:bodyPr/>
        <a:lstStyle/>
        <a:p>
          <a:endParaRPr lang="ru-RU"/>
        </a:p>
      </dgm:t>
    </dgm:pt>
    <dgm:pt modelId="{A5076873-AC6A-410F-85F1-1575E251918E}" type="pres">
      <dgm:prSet presAssocID="{9CBF663C-93A0-4988-8699-C04024DF0DCD}" presName="img" presStyleLbl="fgImgPlace1" presStyleIdx="2" presStyleCnt="4" custAng="16200000" custScaleX="72957" custScaleY="134341" custLinFactNeighborX="-10245" custLinFactNeighborY="-792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608C0E-CDAF-4D0E-8D04-09F50A122425}" type="pres">
      <dgm:prSet presAssocID="{9CBF663C-93A0-4988-8699-C04024DF0DC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BB514-9ABB-4DA0-8396-1EB22BCFA55E}" type="pres">
      <dgm:prSet presAssocID="{77FB1385-37DA-4C43-857A-FEBC1F01BF0D}" presName="spacer" presStyleCnt="0"/>
      <dgm:spPr/>
    </dgm:pt>
    <dgm:pt modelId="{5C25BC86-0AD0-4AEE-9D8D-A961F27522DC}" type="pres">
      <dgm:prSet presAssocID="{FE3A0B4A-8CE0-4AC6-A44A-CD9CF7B7650F}" presName="comp" presStyleCnt="0"/>
      <dgm:spPr/>
    </dgm:pt>
    <dgm:pt modelId="{89C1FD0D-7A28-4FD9-B314-DD4411ACAF69}" type="pres">
      <dgm:prSet presAssocID="{FE3A0B4A-8CE0-4AC6-A44A-CD9CF7B7650F}" presName="box" presStyleLbl="node1" presStyleIdx="3" presStyleCnt="4" custScaleY="98858" custLinFactNeighborY="-8722"/>
      <dgm:spPr/>
      <dgm:t>
        <a:bodyPr/>
        <a:lstStyle/>
        <a:p>
          <a:endParaRPr lang="ru-RU"/>
        </a:p>
      </dgm:t>
    </dgm:pt>
    <dgm:pt modelId="{9229BDCD-85D3-4BC4-A674-013705BAF63A}" type="pres">
      <dgm:prSet presAssocID="{FE3A0B4A-8CE0-4AC6-A44A-CD9CF7B7650F}" presName="img" presStyleLbl="fgImgPlace1" presStyleIdx="3" presStyleCnt="4" custScaleX="85817" custScaleY="119139" custLinFactNeighborX="-10310" custLinFactNeighborY="-489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2AF3130-D764-4966-8D16-9472B1E8F598}" type="pres">
      <dgm:prSet presAssocID="{FE3A0B4A-8CE0-4AC6-A44A-CD9CF7B7650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023159-CE12-4347-8447-169984CF4C9C}" type="presOf" srcId="{FE3A0B4A-8CE0-4AC6-A44A-CD9CF7B7650F}" destId="{89C1FD0D-7A28-4FD9-B314-DD4411ACAF69}" srcOrd="0" destOrd="0" presId="urn:microsoft.com/office/officeart/2005/8/layout/vList4"/>
    <dgm:cxn modelId="{15EFE2E0-F2E6-400E-AB0C-89547434889B}" type="presOf" srcId="{B3C6BAAE-FBB3-4141-A83E-823127A6BCFD}" destId="{0C49A61E-49B8-4422-BD8B-F95DF1F14008}" srcOrd="1" destOrd="0" presId="urn:microsoft.com/office/officeart/2005/8/layout/vList4"/>
    <dgm:cxn modelId="{77D6E176-F260-46E1-A62C-DEBBB1795AF6}" type="presOf" srcId="{AC1C5B65-E080-4BB2-9146-4CF465282187}" destId="{1DA6B68A-6779-41D8-A8B4-8B007077DDBD}" srcOrd="0" destOrd="0" presId="urn:microsoft.com/office/officeart/2005/8/layout/vList4"/>
    <dgm:cxn modelId="{C710CC85-B2CB-4485-91BF-59C5B9457493}" type="presOf" srcId="{D878FA4B-8F25-4A27-81B6-B36EFC30DED0}" destId="{268A13F2-2A9B-4BFF-B88B-3E6174C14422}" srcOrd="0" destOrd="0" presId="urn:microsoft.com/office/officeart/2005/8/layout/vList4"/>
    <dgm:cxn modelId="{71F914FC-B590-4698-B3E1-645228FAEC72}" srcId="{D878FA4B-8F25-4A27-81B6-B36EFC30DED0}" destId="{AC1C5B65-E080-4BB2-9146-4CF465282187}" srcOrd="1" destOrd="0" parTransId="{912576D4-6C93-4114-9989-8B08F469AD62}" sibTransId="{1D9E4366-6FF2-49E0-AD80-4044CD456926}"/>
    <dgm:cxn modelId="{F2FEE236-B6C6-4AC8-AE08-B2042E9899D0}" type="presOf" srcId="{9CBF663C-93A0-4988-8699-C04024DF0DCD}" destId="{AFF4B739-3C75-4DE9-8D3A-6D8F23325F3F}" srcOrd="0" destOrd="0" presId="urn:microsoft.com/office/officeart/2005/8/layout/vList4"/>
    <dgm:cxn modelId="{9E7E93A9-FDB4-4DA0-A188-E9952560A682}" srcId="{D878FA4B-8F25-4A27-81B6-B36EFC30DED0}" destId="{FE3A0B4A-8CE0-4AC6-A44A-CD9CF7B7650F}" srcOrd="3" destOrd="0" parTransId="{9124DC1D-F3D6-465D-B831-C5188D745F0B}" sibTransId="{2E332641-4C55-4851-803E-1784C8458868}"/>
    <dgm:cxn modelId="{12744D45-1F69-4475-BED0-C06CFF3C2054}" srcId="{D878FA4B-8F25-4A27-81B6-B36EFC30DED0}" destId="{B3C6BAAE-FBB3-4141-A83E-823127A6BCFD}" srcOrd="0" destOrd="0" parTransId="{4A0CDA78-6555-40E7-8FE9-2886719A5E0F}" sibTransId="{B7D5DA91-69C9-401C-BDF6-785453EEBD3E}"/>
    <dgm:cxn modelId="{821D5E64-FCBB-4D72-B96A-6676002D8D3C}" type="presOf" srcId="{B3C6BAAE-FBB3-4141-A83E-823127A6BCFD}" destId="{385B0818-B7D5-4C86-800F-E3AF19AE89E8}" srcOrd="0" destOrd="0" presId="urn:microsoft.com/office/officeart/2005/8/layout/vList4"/>
    <dgm:cxn modelId="{4F376477-2DE0-4AB7-A756-204DDCE1CD4C}" srcId="{D878FA4B-8F25-4A27-81B6-B36EFC30DED0}" destId="{9CBF663C-93A0-4988-8699-C04024DF0DCD}" srcOrd="2" destOrd="0" parTransId="{A266480A-6985-444A-98EC-6587F4974681}" sibTransId="{77FB1385-37DA-4C43-857A-FEBC1F01BF0D}"/>
    <dgm:cxn modelId="{5538B6FB-A8D7-4CB2-88E2-3F5536927344}" type="presOf" srcId="{9CBF663C-93A0-4988-8699-C04024DF0DCD}" destId="{C7608C0E-CDAF-4D0E-8D04-09F50A122425}" srcOrd="1" destOrd="0" presId="urn:microsoft.com/office/officeart/2005/8/layout/vList4"/>
    <dgm:cxn modelId="{DE6667E8-0CAC-4800-AD97-DCA0AD724348}" type="presOf" srcId="{AC1C5B65-E080-4BB2-9146-4CF465282187}" destId="{355ABF09-ACD1-4790-A500-082956B005B8}" srcOrd="1" destOrd="0" presId="urn:microsoft.com/office/officeart/2005/8/layout/vList4"/>
    <dgm:cxn modelId="{DB15E8C3-EBC9-461D-8D47-83BD6B4034A4}" type="presOf" srcId="{FE3A0B4A-8CE0-4AC6-A44A-CD9CF7B7650F}" destId="{F2AF3130-D764-4966-8D16-9472B1E8F598}" srcOrd="1" destOrd="0" presId="urn:microsoft.com/office/officeart/2005/8/layout/vList4"/>
    <dgm:cxn modelId="{CD5C9DF5-6D6A-4051-BE50-6160A9A893E0}" type="presParOf" srcId="{268A13F2-2A9B-4BFF-B88B-3E6174C14422}" destId="{3B7C6F83-53AF-4EAF-846C-A7AC024135E4}" srcOrd="0" destOrd="0" presId="urn:microsoft.com/office/officeart/2005/8/layout/vList4"/>
    <dgm:cxn modelId="{9CAFB8E9-7571-48C7-B372-53A42C01B68A}" type="presParOf" srcId="{3B7C6F83-53AF-4EAF-846C-A7AC024135E4}" destId="{385B0818-B7D5-4C86-800F-E3AF19AE89E8}" srcOrd="0" destOrd="0" presId="urn:microsoft.com/office/officeart/2005/8/layout/vList4"/>
    <dgm:cxn modelId="{22778A8D-896E-4A61-B3E4-549C3F6B1C8E}" type="presParOf" srcId="{3B7C6F83-53AF-4EAF-846C-A7AC024135E4}" destId="{88C3FB2A-AFA3-45C4-9EDB-BFB12DFC5246}" srcOrd="1" destOrd="0" presId="urn:microsoft.com/office/officeart/2005/8/layout/vList4"/>
    <dgm:cxn modelId="{08FE72B6-86B9-4083-820A-12396E416E50}" type="presParOf" srcId="{3B7C6F83-53AF-4EAF-846C-A7AC024135E4}" destId="{0C49A61E-49B8-4422-BD8B-F95DF1F14008}" srcOrd="2" destOrd="0" presId="urn:microsoft.com/office/officeart/2005/8/layout/vList4"/>
    <dgm:cxn modelId="{8011CBC4-74B6-4A1B-8300-71F0FF5F56B9}" type="presParOf" srcId="{268A13F2-2A9B-4BFF-B88B-3E6174C14422}" destId="{10872BFD-5F7F-4334-8B13-63856568DDBE}" srcOrd="1" destOrd="0" presId="urn:microsoft.com/office/officeart/2005/8/layout/vList4"/>
    <dgm:cxn modelId="{DEC87FD1-24E6-43AF-88F4-FF374390D580}" type="presParOf" srcId="{268A13F2-2A9B-4BFF-B88B-3E6174C14422}" destId="{4249C36E-01C3-4E4A-A2ED-D5DF9CACF0B4}" srcOrd="2" destOrd="0" presId="urn:microsoft.com/office/officeart/2005/8/layout/vList4"/>
    <dgm:cxn modelId="{2ADF662B-4942-4698-871E-1DA34F6D1D8C}" type="presParOf" srcId="{4249C36E-01C3-4E4A-A2ED-D5DF9CACF0B4}" destId="{1DA6B68A-6779-41D8-A8B4-8B007077DDBD}" srcOrd="0" destOrd="0" presId="urn:microsoft.com/office/officeart/2005/8/layout/vList4"/>
    <dgm:cxn modelId="{39F2536B-7E86-4F10-A692-E21C47B70EC1}" type="presParOf" srcId="{4249C36E-01C3-4E4A-A2ED-D5DF9CACF0B4}" destId="{4BB707CA-C413-44C0-A473-EFD194C527F8}" srcOrd="1" destOrd="0" presId="urn:microsoft.com/office/officeart/2005/8/layout/vList4"/>
    <dgm:cxn modelId="{586C1C1C-71B8-4FFE-9F94-E0AFB44F0A4E}" type="presParOf" srcId="{4249C36E-01C3-4E4A-A2ED-D5DF9CACF0B4}" destId="{355ABF09-ACD1-4790-A500-082956B005B8}" srcOrd="2" destOrd="0" presId="urn:microsoft.com/office/officeart/2005/8/layout/vList4"/>
    <dgm:cxn modelId="{D3854061-E11A-403D-B4B9-259831681DDF}" type="presParOf" srcId="{268A13F2-2A9B-4BFF-B88B-3E6174C14422}" destId="{58965B29-A211-4918-A0E9-8B1610BD5CC3}" srcOrd="3" destOrd="0" presId="urn:microsoft.com/office/officeart/2005/8/layout/vList4"/>
    <dgm:cxn modelId="{518C5502-655B-421A-AB2C-699C1ADB6282}" type="presParOf" srcId="{268A13F2-2A9B-4BFF-B88B-3E6174C14422}" destId="{DF736332-A9B3-434D-96C8-7BBDB420CF8D}" srcOrd="4" destOrd="0" presId="urn:microsoft.com/office/officeart/2005/8/layout/vList4"/>
    <dgm:cxn modelId="{06711A20-2B88-44ED-A1EF-6542B6E79F43}" type="presParOf" srcId="{DF736332-A9B3-434D-96C8-7BBDB420CF8D}" destId="{AFF4B739-3C75-4DE9-8D3A-6D8F23325F3F}" srcOrd="0" destOrd="0" presId="urn:microsoft.com/office/officeart/2005/8/layout/vList4"/>
    <dgm:cxn modelId="{2B8A7092-3699-4743-B48C-D93BF6BC79CC}" type="presParOf" srcId="{DF736332-A9B3-434D-96C8-7BBDB420CF8D}" destId="{A5076873-AC6A-410F-85F1-1575E251918E}" srcOrd="1" destOrd="0" presId="urn:microsoft.com/office/officeart/2005/8/layout/vList4"/>
    <dgm:cxn modelId="{27D2E27E-0F2C-4D33-B0AE-AB84761A6EF1}" type="presParOf" srcId="{DF736332-A9B3-434D-96C8-7BBDB420CF8D}" destId="{C7608C0E-CDAF-4D0E-8D04-09F50A122425}" srcOrd="2" destOrd="0" presId="urn:microsoft.com/office/officeart/2005/8/layout/vList4"/>
    <dgm:cxn modelId="{DE40956D-6DD0-422F-B50B-DF2F1C70550A}" type="presParOf" srcId="{268A13F2-2A9B-4BFF-B88B-3E6174C14422}" destId="{0E7BB514-9ABB-4DA0-8396-1EB22BCFA55E}" srcOrd="5" destOrd="0" presId="urn:microsoft.com/office/officeart/2005/8/layout/vList4"/>
    <dgm:cxn modelId="{1B5F6C08-BA21-424F-BB60-DE2018D57209}" type="presParOf" srcId="{268A13F2-2A9B-4BFF-B88B-3E6174C14422}" destId="{5C25BC86-0AD0-4AEE-9D8D-A961F27522DC}" srcOrd="6" destOrd="0" presId="urn:microsoft.com/office/officeart/2005/8/layout/vList4"/>
    <dgm:cxn modelId="{A9CCC651-B416-4A51-A895-A0AD9DD6D34E}" type="presParOf" srcId="{5C25BC86-0AD0-4AEE-9D8D-A961F27522DC}" destId="{89C1FD0D-7A28-4FD9-B314-DD4411ACAF69}" srcOrd="0" destOrd="0" presId="urn:microsoft.com/office/officeart/2005/8/layout/vList4"/>
    <dgm:cxn modelId="{CED2E387-2463-435E-96CE-1DCB9A97B65B}" type="presParOf" srcId="{5C25BC86-0AD0-4AEE-9D8D-A961F27522DC}" destId="{9229BDCD-85D3-4BC4-A674-013705BAF63A}" srcOrd="1" destOrd="0" presId="urn:microsoft.com/office/officeart/2005/8/layout/vList4"/>
    <dgm:cxn modelId="{E03DE261-D9C3-4CA6-9865-F3196E5B02E2}" type="presParOf" srcId="{5C25BC86-0AD0-4AEE-9D8D-A961F27522DC}" destId="{F2AF3130-D764-4966-8D16-9472B1E8F59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B0818-B7D5-4C86-800F-E3AF19AE89E8}">
      <dsp:nvSpPr>
        <dsp:cNvPr id="0" name=""/>
        <dsp:cNvSpPr/>
      </dsp:nvSpPr>
      <dsp:spPr>
        <a:xfrm>
          <a:off x="0" y="0"/>
          <a:ext cx="7428827" cy="1169389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32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Меньшова Анна Васильевна </a:t>
          </a:r>
          <a:r>
            <a:rPr lang="en-US" sz="1400" kern="12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400" kern="12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врач статистик ОМК</a:t>
          </a:r>
          <a:r>
            <a:rPr lang="en-US" sz="1400" kern="12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</a:t>
          </a:r>
          <a:r>
            <a:rPr lang="ru-RU" sz="1400" kern="12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Руководитель проекта</a:t>
          </a:r>
          <a:endParaRPr lang="ru-RU" sz="1400" kern="1200" dirty="0">
            <a:solidFill>
              <a:srgbClr val="0054A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5832" y="0"/>
        <a:ext cx="5822994" cy="1169389"/>
      </dsp:txXfrm>
    </dsp:sp>
    <dsp:sp modelId="{88C3FB2A-AFA3-45C4-9EDB-BFB12DFC5246}">
      <dsp:nvSpPr>
        <dsp:cNvPr id="0" name=""/>
        <dsp:cNvSpPr/>
      </dsp:nvSpPr>
      <dsp:spPr>
        <a:xfrm>
          <a:off x="31002" y="45345"/>
          <a:ext cx="1266629" cy="10972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6B68A-6779-41D8-A8B4-8B007077DDBD}">
      <dsp:nvSpPr>
        <dsp:cNvPr id="0" name=""/>
        <dsp:cNvSpPr/>
      </dsp:nvSpPr>
      <dsp:spPr>
        <a:xfrm>
          <a:off x="0" y="1320940"/>
          <a:ext cx="7428827" cy="1078439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32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Кадошникова</a:t>
          </a:r>
          <a:r>
            <a:rPr lang="ru-RU" sz="1400" kern="12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Ирина Васильевна – врач кабинета иммунопрофилактики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Участник проекта</a:t>
          </a:r>
          <a:endParaRPr lang="ru-RU" sz="1400" kern="1200" dirty="0">
            <a:solidFill>
              <a:srgbClr val="0054A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5832" y="1320940"/>
        <a:ext cx="5822994" cy="1078439"/>
      </dsp:txXfrm>
    </dsp:sp>
    <dsp:sp modelId="{4BB707CA-C413-44C0-A473-EFD194C527F8}">
      <dsp:nvSpPr>
        <dsp:cNvPr id="0" name=""/>
        <dsp:cNvSpPr/>
      </dsp:nvSpPr>
      <dsp:spPr>
        <a:xfrm rot="16200000">
          <a:off x="173673" y="1308042"/>
          <a:ext cx="1008864" cy="11051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4B739-3C75-4DE9-8D3A-6D8F23325F3F}">
      <dsp:nvSpPr>
        <dsp:cNvPr id="0" name=""/>
        <dsp:cNvSpPr/>
      </dsp:nvSpPr>
      <dsp:spPr>
        <a:xfrm>
          <a:off x="0" y="2513540"/>
          <a:ext cx="7428827" cy="1150851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32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400" kern="1200" dirty="0" err="1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Винокурова</a:t>
          </a:r>
          <a:r>
            <a:rPr lang="ru-RU" sz="1400" kern="12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Наталья Анатольевна – старшая участковая  медсестра</a:t>
          </a:r>
          <a:r>
            <a:rPr lang="en-US" sz="1400" kern="12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</a:t>
          </a:r>
          <a:r>
            <a:rPr lang="ru-RU" sz="1400" kern="12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Участник проекта</a:t>
          </a:r>
          <a:endParaRPr lang="ru-RU" sz="1400" kern="1200" dirty="0">
            <a:solidFill>
              <a:srgbClr val="0054A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5832" y="2513540"/>
        <a:ext cx="5822994" cy="1150851"/>
      </dsp:txXfrm>
    </dsp:sp>
    <dsp:sp modelId="{A5076873-AC6A-410F-85F1-1575E251918E}">
      <dsp:nvSpPr>
        <dsp:cNvPr id="0" name=""/>
        <dsp:cNvSpPr/>
      </dsp:nvSpPr>
      <dsp:spPr>
        <a:xfrm rot="16200000">
          <a:off x="168747" y="2438514"/>
          <a:ext cx="1083969" cy="12903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1FD0D-7A28-4FD9-B314-DD4411ACAF69}">
      <dsp:nvSpPr>
        <dsp:cNvPr id="0" name=""/>
        <dsp:cNvSpPr/>
      </dsp:nvSpPr>
      <dsp:spPr>
        <a:xfrm>
          <a:off x="0" y="3820381"/>
          <a:ext cx="7428827" cy="1186955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32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400" kern="12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Савельева Светлана Григорьевна–медсестра прививочного кабинета</a:t>
          </a:r>
          <a:r>
            <a:rPr lang="en-US" sz="1400" kern="12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</a:t>
          </a:r>
          <a:r>
            <a:rPr lang="ru-RU" sz="1400" kern="12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Участник проекта</a:t>
          </a:r>
          <a:endParaRPr lang="ru-RU" sz="1400" kern="1200" dirty="0">
            <a:solidFill>
              <a:srgbClr val="0054A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5832" y="3820381"/>
        <a:ext cx="5822994" cy="1186955"/>
      </dsp:txXfrm>
    </dsp:sp>
    <dsp:sp modelId="{9229BDCD-85D3-4BC4-A674-013705BAF63A}">
      <dsp:nvSpPr>
        <dsp:cNvPr id="0" name=""/>
        <dsp:cNvSpPr/>
      </dsp:nvSpPr>
      <dsp:spPr>
        <a:xfrm>
          <a:off x="72247" y="3899397"/>
          <a:ext cx="1275039" cy="11443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spc="-1">
                <a:latin typeface="Arial" panose="020B0604020202020204"/>
              </a:rPr>
              <a:t>Для правки формата примечаний щёлкните мышью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spc="-1">
                <a:latin typeface="Times New Roman" panose="02020603050405020304"/>
              </a:rPr>
              <a:t>&lt;заголовок&gt;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spc="-1">
                <a:latin typeface="Times New Roman" panose="02020603050405020304"/>
              </a:rPr>
              <a:t>&lt;дата/время&gt;</a:t>
            </a:r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spc="-1">
                <a:latin typeface="Times New Roman" panose="02020603050405020304"/>
              </a:rPr>
              <a:t>&lt;нижний колонтитул&gt;</a:t>
            </a:r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7CE0941-6153-4571-9DA2-E1DAB51C3690}" type="slidenum">
              <a:rPr lang="ru-RU" sz="1400" spc="-1">
                <a:latin typeface="Times New Roman" panose="02020603050405020304"/>
              </a:rPr>
              <a:t>‹#›</a:t>
            </a:fld>
            <a:endParaRPr lang="ru-RU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34632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371600" y="4801680"/>
            <a:ext cx="640008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512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3716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Рисунок 34"/>
          <p:cNvPicPr/>
          <p:nvPr/>
        </p:nvPicPr>
        <p:blipFill>
          <a:blip r:embed="rId2"/>
          <a:stretch>
            <a:fillRect/>
          </a:stretch>
        </p:blipFill>
        <p:spPr>
          <a:xfrm>
            <a:off x="3474000" y="3886200"/>
            <a:ext cx="2195280" cy="175176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/>
          <a:stretch>
            <a:fillRect/>
          </a:stretch>
        </p:blipFill>
        <p:spPr>
          <a:xfrm>
            <a:off x="3474000" y="3886200"/>
            <a:ext cx="2195280" cy="175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3716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512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371600" y="4801680"/>
            <a:ext cx="640008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7426C-7BC5-4BD0-9EC7-EC8E323CA7B8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0E9B6-3CC6-49EE-AEE4-722AAD29D9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3.em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0.png"/><Relationship Id="rId7" Type="http://schemas.openxmlformats.org/officeDocument/2006/relationships/image" Target="../media/image3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0.png"/><Relationship Id="rId7" Type="http://schemas.openxmlformats.org/officeDocument/2006/relationships/image" Target="../media/image4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45.jpeg"/><Relationship Id="rId4" Type="http://schemas.openxmlformats.org/officeDocument/2006/relationships/image" Target="../media/image31.png"/><Relationship Id="rId9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1679311" y="300960"/>
            <a:ext cx="6948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учреждение здравоохранения</a:t>
            </a:r>
          </a:p>
          <a:p>
            <a:pPr algn="ctr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</a:t>
            </a:r>
          </a:p>
        </p:txBody>
      </p:sp>
      <p:sp>
        <p:nvSpPr>
          <p:cNvPr id="48" name="CustomShape 5"/>
          <p:cNvSpPr/>
          <p:nvPr/>
        </p:nvSpPr>
        <p:spPr>
          <a:xfrm>
            <a:off x="918271" y="1917000"/>
            <a:ext cx="8470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altLang="ru-RU" sz="2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stomShape 6"/>
          <p:cNvSpPr/>
          <p:nvPr/>
        </p:nvSpPr>
        <p:spPr>
          <a:xfrm>
            <a:off x="1553311" y="897013"/>
            <a:ext cx="720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«Городская клиническая больница № 25»</a:t>
            </a:r>
            <a:endParaRPr lang="ru-RU" sz="18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stomShape 7"/>
          <p:cNvSpPr/>
          <p:nvPr/>
        </p:nvSpPr>
        <p:spPr>
          <a:xfrm>
            <a:off x="563491" y="5517360"/>
            <a:ext cx="91796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05.08</a:t>
            </a:r>
            <a:r>
              <a:rPr lang="ru-RU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.20</a:t>
            </a:r>
            <a:r>
              <a:rPr lang="en-US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8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stomShape 8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1260927-9021-4F66-977A-5F58525F877F}" type="slidenum">
              <a:rPr lang="ru-RU" sz="1200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1</a:t>
            </a:fld>
            <a:endParaRPr lang="ru-RU" sz="1200" strike="noStrike" spc="-1">
              <a:solidFill>
                <a:srgbClr val="F2F2F2"/>
              </a:solidFill>
              <a:uFill>
                <a:solidFill>
                  <a:srgbClr val="FFFFFF"/>
                </a:solidFill>
              </a:uFill>
              <a:latin typeface="Calibri" panose="020F0502020204030204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3D35FA8-F719-4C7E-973F-7E5A60C9414E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id="{6EA33656-F9B0-42F8-8805-360E9089055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754D1BA-60BC-4D95-8309-4B4BC0BA0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955C333-CE5E-4FA2-B968-F0D0A33BF759}"/>
              </a:ext>
            </a:extLst>
          </p:cNvPr>
          <p:cNvSpPr/>
          <p:nvPr/>
        </p:nvSpPr>
        <p:spPr>
          <a:xfrm>
            <a:off x="73208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5835D55-52F2-4A25-9C65-76E04B38B08F}"/>
              </a:ext>
            </a:extLst>
          </p:cNvPr>
          <p:cNvSpPr/>
          <p:nvPr/>
        </p:nvSpPr>
        <p:spPr>
          <a:xfrm>
            <a:off x="335622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D39D4A-207A-40D6-A7A0-9097F20808DF}"/>
              </a:ext>
            </a:extLst>
          </p:cNvPr>
          <p:cNvSpPr txBox="1"/>
          <p:nvPr/>
        </p:nvSpPr>
        <p:spPr>
          <a:xfrm>
            <a:off x="66108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8271" y="2647081"/>
            <a:ext cx="72721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Оптимизация проведения вакцинопрофилактики детей раннего возраста</a:t>
            </a:r>
            <a:endParaRPr lang="ru-RU" sz="36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4"/>
          <p:cNvSpPr/>
          <p:nvPr/>
        </p:nvSpPr>
        <p:spPr>
          <a:xfrm>
            <a:off x="685800" y="1258072"/>
            <a:ext cx="7413171" cy="233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проблем пациентов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данных проекта </a:t>
            </a:r>
            <a:endParaRPr lang="en-US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до начала реализации </a:t>
            </a:r>
            <a:endParaRPr lang="ru-RU" sz="2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901355" y="2838993"/>
            <a:ext cx="8064000" cy="24322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b="1" u="sng" spc="-1" dirty="0" smtClean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05" y="1662273"/>
            <a:ext cx="6165669" cy="46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2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данных проекта </a:t>
            </a:r>
            <a:endParaRPr lang="en-US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до начала реализации </a:t>
            </a:r>
            <a:endParaRPr lang="ru-RU" sz="2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16" name="CustomShape 4"/>
          <p:cNvSpPr/>
          <p:nvPr/>
        </p:nvSpPr>
        <p:spPr>
          <a:xfrm>
            <a:off x="788193" y="1063205"/>
            <a:ext cx="7703365" cy="274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Листы проблем </a:t>
            </a:r>
            <a:r>
              <a:rPr lang="ru-RU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пациентов</a:t>
            </a:r>
            <a:endParaRPr lang="ru-RU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0929" y="1154926"/>
            <a:ext cx="7776051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>
              <a:spcBef>
                <a:spcPts val="32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ТФ-4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460527"/>
              </p:ext>
            </p:extLst>
          </p:nvPr>
        </p:nvGraphicFramePr>
        <p:xfrm>
          <a:off x="685798" y="1484504"/>
          <a:ext cx="8066312" cy="426643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1621">
                  <a:extLst>
                    <a:ext uri="{9D8B030D-6E8A-4147-A177-3AD203B41FA5}">
                      <a16:colId xmlns:a16="http://schemas.microsoft.com/office/drawing/2014/main" val="196373819"/>
                    </a:ext>
                  </a:extLst>
                </a:gridCol>
                <a:gridCol w="2965643">
                  <a:extLst>
                    <a:ext uri="{9D8B030D-6E8A-4147-A177-3AD203B41FA5}">
                      <a16:colId xmlns:a16="http://schemas.microsoft.com/office/drawing/2014/main" val="1277043357"/>
                    </a:ext>
                  </a:extLst>
                </a:gridCol>
                <a:gridCol w="855412">
                  <a:extLst>
                    <a:ext uri="{9D8B030D-6E8A-4147-A177-3AD203B41FA5}">
                      <a16:colId xmlns:a16="http://schemas.microsoft.com/office/drawing/2014/main" val="2013112665"/>
                    </a:ext>
                  </a:extLst>
                </a:gridCol>
                <a:gridCol w="916319">
                  <a:extLst>
                    <a:ext uri="{9D8B030D-6E8A-4147-A177-3AD203B41FA5}">
                      <a16:colId xmlns:a16="http://schemas.microsoft.com/office/drawing/2014/main" val="2901055798"/>
                    </a:ext>
                  </a:extLst>
                </a:gridCol>
                <a:gridCol w="957284">
                  <a:extLst>
                    <a:ext uri="{9D8B030D-6E8A-4147-A177-3AD203B41FA5}">
                      <a16:colId xmlns:a16="http://schemas.microsoft.com/office/drawing/2014/main" val="3212667062"/>
                    </a:ext>
                  </a:extLst>
                </a:gridCol>
                <a:gridCol w="722276">
                  <a:extLst>
                    <a:ext uri="{9D8B030D-6E8A-4147-A177-3AD203B41FA5}">
                      <a16:colId xmlns:a16="http://schemas.microsoft.com/office/drawing/2014/main" val="198015050"/>
                    </a:ext>
                  </a:extLst>
                </a:gridCol>
                <a:gridCol w="1267757">
                  <a:extLst>
                    <a:ext uri="{9D8B030D-6E8A-4147-A177-3AD203B41FA5}">
                      <a16:colId xmlns:a16="http://schemas.microsoft.com/office/drawing/2014/main" val="1531893332"/>
                    </a:ext>
                  </a:extLst>
                </a:gridCol>
              </a:tblGrid>
              <a:tr h="690552">
                <a:tc>
                  <a:txBody>
                    <a:bodyPr/>
                    <a:lstStyle/>
                    <a:p>
                      <a:pPr marL="13525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155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проблемы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4508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6355" marR="4508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написания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marR="17653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6530" marR="176530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marR="5016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marR="5016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213119"/>
                  </a:ext>
                </a:extLst>
              </a:tr>
              <a:tr h="832130">
                <a:tc>
                  <a:txBody>
                    <a:bodyPr/>
                    <a:lstStyle/>
                    <a:p>
                      <a:pPr marL="117475" marR="1162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Ожидание в одной очереди вместе с больными детьми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24.03.2020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315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Меньшова А.В.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Сецкова С.Ю.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решена открытием  этажа «здорового ребенка»  и организацией работы фельдшера по осмотру детей перед вакцинацией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98554"/>
                  </a:ext>
                </a:extLst>
              </a:tr>
              <a:tr h="554753">
                <a:tc>
                  <a:txBody>
                    <a:bodyPr/>
                    <a:lstStyle/>
                    <a:p>
                      <a:pPr marL="117475" marR="1162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Длительность ожидания в очереди перед осмотром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25.03.2020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315"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Меньшова А.В.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решена организацией работы фельдшера по осмотру детей перед вакцинацией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996889"/>
                  </a:ext>
                </a:extLst>
              </a:tr>
              <a:tr h="554753">
                <a:tc>
                  <a:txBody>
                    <a:bodyPr/>
                    <a:lstStyle/>
                    <a:p>
                      <a:pPr marL="117475" marR="1162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Невозможно записаться на прием заранее, приходится ждать в очереди с больными детьми, чтобы пройти «через одного».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25.03.2020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315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Меньшова А.В.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Сецкова С.Ю.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решена организацией работы фельдшера по осмотру детей перед вакцинацией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84565"/>
                  </a:ext>
                </a:extLst>
              </a:tr>
              <a:tr h="524741">
                <a:tc>
                  <a:txBody>
                    <a:bodyPr/>
                    <a:lstStyle/>
                    <a:p>
                      <a:pPr marL="117475" marR="1162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Прививочный кабинет расположен рядом с кабинетами где ведут прием больных детей.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30.03.2020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4490"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Меньшова А.В.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Сецкова С.Ю.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решена открытием  этажа «здорового ребенка»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943645"/>
                  </a:ext>
                </a:extLst>
              </a:tr>
              <a:tr h="554753">
                <a:tc>
                  <a:txBody>
                    <a:bodyPr/>
                    <a:lstStyle/>
                    <a:p>
                      <a:pPr marL="117475" marR="1162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Нечем отвлечь ребенка во время ожидания – нет игрового уголка.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02.04.2020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4490"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Меньшова А.В.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Сецкова С.Ю.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решена открытием  игровой комнаты на этаже «здорового ребенка»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236598"/>
                  </a:ext>
                </a:extLst>
              </a:tr>
              <a:tr h="554753">
                <a:tc>
                  <a:txBody>
                    <a:bodyPr/>
                    <a:lstStyle/>
                    <a:p>
                      <a:pPr marL="117475" marR="1162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прививки неудобно ждать в зоне комфортного ожидания на 1 этаже , если ребенку станет плохо кабинеты врачей от этой зоны расположены далеко.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19.04.20020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315"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Кадошникова И.В.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решена открытием  игровой комнаты на этаже «здорового ребенка»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098917"/>
                  </a:ext>
                </a:extLst>
              </a:tr>
            </a:tbl>
          </a:graphicData>
        </a:graphic>
      </p:graphicFrame>
      <p:pic>
        <p:nvPicPr>
          <p:cNvPr id="3092" name="image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54" y="5235929"/>
            <a:ext cx="457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00" y="2338800"/>
            <a:ext cx="457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07" y="4138842"/>
            <a:ext cx="457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12" y="3622193"/>
            <a:ext cx="457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29">
            <a:off x="5094707" y="3111048"/>
            <a:ext cx="457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image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93" y="4695323"/>
            <a:ext cx="427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0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4"/>
          <p:cNvSpPr/>
          <p:nvPr/>
        </p:nvSpPr>
        <p:spPr>
          <a:xfrm>
            <a:off x="1389920" y="-1"/>
            <a:ext cx="7816720" cy="6875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данных проекта </a:t>
            </a:r>
            <a:endParaRPr lang="en-US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до начала реализации </a:t>
            </a:r>
            <a:endParaRPr lang="ru-RU" sz="2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515149" y="1327853"/>
            <a:ext cx="8064000" cy="520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Листы проблем 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сотрудников</a:t>
            </a:r>
            <a:endParaRPr lang="ru-RU" sz="1600" b="1" u="sng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endParaRPr lang="ru-RU" sz="1600" strike="noStrike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2" y="1668529"/>
            <a:ext cx="3422468" cy="45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79"/>
            <a:ext cx="7771680" cy="40970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данных проекта </a:t>
            </a:r>
            <a:endParaRPr lang="en-US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до начала реализации </a:t>
            </a:r>
            <a:endParaRPr lang="ru-RU" sz="2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901355" y="1225502"/>
            <a:ext cx="2024725" cy="10648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strike="noStrike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16" name="CustomShape 4"/>
          <p:cNvSpPr/>
          <p:nvPr/>
        </p:nvSpPr>
        <p:spPr>
          <a:xfrm>
            <a:off x="788193" y="1063205"/>
            <a:ext cx="7703365" cy="274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b="1" u="sng" spc="-1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Листы проблем сотрудников</a:t>
            </a:r>
            <a:endParaRPr lang="ru-RU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5421" y="1309027"/>
            <a:ext cx="579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ТФ-4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313890"/>
              </p:ext>
            </p:extLst>
          </p:nvPr>
        </p:nvGraphicFramePr>
        <p:xfrm>
          <a:off x="788192" y="1981660"/>
          <a:ext cx="7815701" cy="40969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9764">
                  <a:extLst>
                    <a:ext uri="{9D8B030D-6E8A-4147-A177-3AD203B41FA5}">
                      <a16:colId xmlns:a16="http://schemas.microsoft.com/office/drawing/2014/main" val="2231739019"/>
                    </a:ext>
                  </a:extLst>
                </a:gridCol>
                <a:gridCol w="2873504">
                  <a:extLst>
                    <a:ext uri="{9D8B030D-6E8A-4147-A177-3AD203B41FA5}">
                      <a16:colId xmlns:a16="http://schemas.microsoft.com/office/drawing/2014/main" val="997405260"/>
                    </a:ext>
                  </a:extLst>
                </a:gridCol>
                <a:gridCol w="828835">
                  <a:extLst>
                    <a:ext uri="{9D8B030D-6E8A-4147-A177-3AD203B41FA5}">
                      <a16:colId xmlns:a16="http://schemas.microsoft.com/office/drawing/2014/main" val="1927437632"/>
                    </a:ext>
                  </a:extLst>
                </a:gridCol>
                <a:gridCol w="887851">
                  <a:extLst>
                    <a:ext uri="{9D8B030D-6E8A-4147-A177-3AD203B41FA5}">
                      <a16:colId xmlns:a16="http://schemas.microsoft.com/office/drawing/2014/main" val="2443315485"/>
                    </a:ext>
                  </a:extLst>
                </a:gridCol>
                <a:gridCol w="927543">
                  <a:extLst>
                    <a:ext uri="{9D8B030D-6E8A-4147-A177-3AD203B41FA5}">
                      <a16:colId xmlns:a16="http://schemas.microsoft.com/office/drawing/2014/main" val="354366919"/>
                    </a:ext>
                  </a:extLst>
                </a:gridCol>
                <a:gridCol w="699836">
                  <a:extLst>
                    <a:ext uri="{9D8B030D-6E8A-4147-A177-3AD203B41FA5}">
                      <a16:colId xmlns:a16="http://schemas.microsoft.com/office/drawing/2014/main" val="3165093050"/>
                    </a:ext>
                  </a:extLst>
                </a:gridCol>
                <a:gridCol w="1228368">
                  <a:extLst>
                    <a:ext uri="{9D8B030D-6E8A-4147-A177-3AD203B41FA5}">
                      <a16:colId xmlns:a16="http://schemas.microsoft.com/office/drawing/2014/main" val="615860680"/>
                    </a:ext>
                  </a:extLst>
                </a:gridCol>
              </a:tblGrid>
              <a:tr h="636619">
                <a:tc>
                  <a:txBody>
                    <a:bodyPr/>
                    <a:lstStyle/>
                    <a:p>
                      <a:pPr marL="13525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155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проблемы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marR="4508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6355" marR="4508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написания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marR="17653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6530" marR="176530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marR="5016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marR="5016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012072"/>
                  </a:ext>
                </a:extLst>
              </a:tr>
              <a:tr h="541906">
                <a:tc>
                  <a:txBody>
                    <a:bodyPr/>
                    <a:lstStyle/>
                    <a:p>
                      <a:pPr marL="117475" marR="1162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Здоровые дети контактируют с больными в очереди перед осмотром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07.04.2020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315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Сецкова С.Ю.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Меньшова А.В.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решена организацией приема фельдшером  и вакцинации здоровых детей на 3 этаже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685047"/>
                  </a:ext>
                </a:extLst>
              </a:tr>
              <a:tr h="455817">
                <a:tc>
                  <a:txBody>
                    <a:bodyPr/>
                    <a:lstStyle/>
                    <a:p>
                      <a:pPr marL="117475" marR="1162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вакцинацию идут без записи, вызывая раздражение в очереди, для врача при полной записи возникает дополнительная нагрузка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09.04.2020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315"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Сецкова С.Ю.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Меньшова А.В.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решена организацией приема фельдшером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313383"/>
                  </a:ext>
                </a:extLst>
              </a:tr>
              <a:tr h="530563">
                <a:tc>
                  <a:txBody>
                    <a:bodyPr/>
                    <a:lstStyle/>
                    <a:p>
                      <a:pPr marL="117475" marR="1162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вакцинации ждут в коридоре среди больных детей, создавая скученность и шум  у кабинетов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10.04.2020.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315"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Кадошникова И.В.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решена организацией вакцинации и игровой зоны ожидания на 3 этаже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142758"/>
                  </a:ext>
                </a:extLst>
              </a:tr>
              <a:tr h="530563">
                <a:tc>
                  <a:txBody>
                    <a:bodyPr/>
                    <a:lstStyle/>
                    <a:p>
                      <a:pPr marL="117475" marR="1162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Пациенты отказываются спускаться на 1 этаж в зону ожидания, мешают больным в очереди и врачам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13.04.2020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315"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Кадошникова И.В.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решена организацией вакцинации и игровой зоны ожидания на 3 этаже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99055"/>
                  </a:ext>
                </a:extLst>
              </a:tr>
              <a:tr h="437809">
                <a:tc>
                  <a:txBody>
                    <a:bodyPr/>
                    <a:lstStyle/>
                    <a:p>
                      <a:pPr marL="117475" marR="1162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вторникам неудобное время работы прививочного кабинета. К началу его работы скапливается большая очередь, если педиатр работает с 8.00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15.04.2020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Кадошникова И.В.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решена организацией приема фельдшером 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622217"/>
                  </a:ext>
                </a:extLst>
              </a:tr>
              <a:tr h="464583">
                <a:tc>
                  <a:txBody>
                    <a:bodyPr/>
                    <a:lstStyle/>
                    <a:p>
                      <a:pPr marL="117475" marR="1162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можем записать пациентов на прививку заранее – все расписано повторными больными, а по живой очереди многие не хотят идти, отказываются от прививки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16.04.2020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4490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Сецкова С.Ю.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Меньшова А.В.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решена организацией приема фельдшером 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256235"/>
                  </a:ext>
                </a:extLst>
              </a:tr>
              <a:tr h="499062">
                <a:tc>
                  <a:txBody>
                    <a:bodyPr/>
                    <a:lstStyle/>
                    <a:p>
                      <a:pPr marL="117475" marR="1162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Шум у кабинета, который отвлекает от работы из-за конфликтов в очереди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16.04.2020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4490"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Сецкова С.Ю.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Меньшова А.В.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решена организацией вакцинации здоровых детей на 3 этаже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851888"/>
                  </a:ext>
                </a:extLst>
              </a:tr>
            </a:tbl>
          </a:graphicData>
        </a:graphic>
      </p:graphicFrame>
      <p:pic>
        <p:nvPicPr>
          <p:cNvPr id="4113" name="image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50" y="2685510"/>
            <a:ext cx="427038" cy="38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61" y="5617145"/>
            <a:ext cx="455613" cy="3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61" y="5133683"/>
            <a:ext cx="457200" cy="3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61" y="4696178"/>
            <a:ext cx="463550" cy="3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81" y="3167168"/>
            <a:ext cx="455612" cy="3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93" y="4183812"/>
            <a:ext cx="457200" cy="3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93" y="3647168"/>
            <a:ext cx="457200" cy="3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50" y="2676409"/>
            <a:ext cx="455612" cy="3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6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79"/>
            <a:ext cx="7771680" cy="40970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b="1" dirty="0" smtClean="0"/>
              <a:t>Вывод</a:t>
            </a:r>
            <a:r>
              <a:rPr lang="ru-RU" dirty="0" smtClean="0"/>
              <a:t>: 1076 детей (17,4% от общего числа прикрепленных) нуждаются в вакцинации в условиях детской поликлиники </a:t>
            </a:r>
            <a:endParaRPr lang="ru-RU" dirty="0"/>
          </a:p>
        </p:txBody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Мониторинг данных проекта 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начала реализации </a:t>
            </a:r>
          </a:p>
        </p:txBody>
      </p:sp>
      <p:sp>
        <p:nvSpPr>
          <p:cNvPr id="59" name="CustomShape 6"/>
          <p:cNvSpPr/>
          <p:nvPr/>
        </p:nvSpPr>
        <p:spPr>
          <a:xfrm>
            <a:off x="901355" y="1225502"/>
            <a:ext cx="2024725" cy="10648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54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16" name="CustomShape 4"/>
          <p:cNvSpPr/>
          <p:nvPr/>
        </p:nvSpPr>
        <p:spPr>
          <a:xfrm>
            <a:off x="788193" y="1063205"/>
            <a:ext cx="7703365" cy="274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Количество неорганизованных</a:t>
            </a:r>
            <a:r>
              <a:rPr kumimoji="0" lang="ru-RU" sz="1600" b="0" i="0" u="none" strike="noStrike" kern="1200" cap="none" spc="-1" normalizeH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детей, подлежащих иммунизации в соответствии с национальным календарем профилактических прививок, прикрепленных к детской поликлинике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" baseline="0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53837"/>
              </p:ext>
            </p:extLst>
          </p:nvPr>
        </p:nvGraphicFramePr>
        <p:xfrm>
          <a:off x="539930" y="2037227"/>
          <a:ext cx="7917550" cy="3487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116">
                  <a:extLst>
                    <a:ext uri="{9D8B030D-6E8A-4147-A177-3AD203B41FA5}">
                      <a16:colId xmlns:a16="http://schemas.microsoft.com/office/drawing/2014/main" val="1165158994"/>
                    </a:ext>
                  </a:extLst>
                </a:gridCol>
                <a:gridCol w="1314994">
                  <a:extLst>
                    <a:ext uri="{9D8B030D-6E8A-4147-A177-3AD203B41FA5}">
                      <a16:colId xmlns:a16="http://schemas.microsoft.com/office/drawing/2014/main" val="1935685651"/>
                    </a:ext>
                  </a:extLst>
                </a:gridCol>
                <a:gridCol w="1628503">
                  <a:extLst>
                    <a:ext uri="{9D8B030D-6E8A-4147-A177-3AD203B41FA5}">
                      <a16:colId xmlns:a16="http://schemas.microsoft.com/office/drawing/2014/main" val="3293915660"/>
                    </a:ext>
                  </a:extLst>
                </a:gridCol>
                <a:gridCol w="2386148">
                  <a:extLst>
                    <a:ext uri="{9D8B030D-6E8A-4147-A177-3AD203B41FA5}">
                      <a16:colId xmlns:a16="http://schemas.microsoft.com/office/drawing/2014/main" val="3406499526"/>
                    </a:ext>
                  </a:extLst>
                </a:gridCol>
                <a:gridCol w="1455789">
                  <a:extLst>
                    <a:ext uri="{9D8B030D-6E8A-4147-A177-3AD203B41FA5}">
                      <a16:colId xmlns:a16="http://schemas.microsoft.com/office/drawing/2014/main" val="3208319823"/>
                    </a:ext>
                  </a:extLst>
                </a:gridCol>
              </a:tblGrid>
              <a:tr h="5348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участка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детей на участках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Детей до 1 года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Детей от 1 года до 3 лет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Детей от 3 лет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37041"/>
                  </a:ext>
                </a:extLst>
              </a:tr>
              <a:tr h="369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937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35699"/>
                  </a:ext>
                </a:extLst>
              </a:tr>
              <a:tr h="369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661275"/>
                  </a:ext>
                </a:extLst>
              </a:tr>
              <a:tr h="369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819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754503"/>
                  </a:ext>
                </a:extLst>
              </a:tr>
              <a:tr h="369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398310"/>
                  </a:ext>
                </a:extLst>
              </a:tr>
              <a:tr h="369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918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350919"/>
                  </a:ext>
                </a:extLst>
              </a:tr>
              <a:tr h="369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912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88918"/>
                  </a:ext>
                </a:extLst>
              </a:tr>
              <a:tr h="369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168555"/>
                  </a:ext>
                </a:extLst>
              </a:tr>
              <a:tr h="369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6195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416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12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79"/>
            <a:ext cx="7771680" cy="40970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788194" y="5282025"/>
            <a:ext cx="7871712" cy="726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b="1" dirty="0" smtClean="0"/>
              <a:t>Вывод</a:t>
            </a:r>
            <a:r>
              <a:rPr lang="ru-RU" dirty="0" smtClean="0"/>
              <a:t>: В среднем 15% от общего числа посещений  в поликлинике выполняется по поводу вакцинации неорганизованных детей. </a:t>
            </a:r>
            <a:endParaRPr lang="ru-RU" dirty="0"/>
          </a:p>
        </p:txBody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Мониторинг данных проекта 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начала реализации </a:t>
            </a:r>
          </a:p>
        </p:txBody>
      </p:sp>
      <p:sp>
        <p:nvSpPr>
          <p:cNvPr id="59" name="CustomShape 6"/>
          <p:cNvSpPr/>
          <p:nvPr/>
        </p:nvSpPr>
        <p:spPr>
          <a:xfrm>
            <a:off x="901355" y="1225502"/>
            <a:ext cx="7289087" cy="10648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54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16" name="CustomShape 4"/>
          <p:cNvSpPr/>
          <p:nvPr/>
        </p:nvSpPr>
        <p:spPr>
          <a:xfrm>
            <a:off x="443547" y="1097821"/>
            <a:ext cx="7703365" cy="93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lvl="0" algn="ctr">
              <a:defRPr/>
            </a:pPr>
            <a:r>
              <a:rPr kumimoji="0" lang="ru-RU" sz="16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Процент  посещений </a:t>
            </a:r>
            <a:r>
              <a:rPr lang="ru-RU" sz="1600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поводу </a:t>
            </a:r>
            <a:r>
              <a:rPr lang="ru-RU" sz="1600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вакцинации  от общего числа посещений в  </a:t>
            </a:r>
            <a:r>
              <a:rPr lang="ru-RU" sz="1600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поликлинике 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094992"/>
              </p:ext>
            </p:extLst>
          </p:nvPr>
        </p:nvGraphicFramePr>
        <p:xfrm>
          <a:off x="632414" y="1794182"/>
          <a:ext cx="8176020" cy="3385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25">
                  <a:extLst>
                    <a:ext uri="{9D8B030D-6E8A-4147-A177-3AD203B41FA5}">
                      <a16:colId xmlns:a16="http://schemas.microsoft.com/office/drawing/2014/main" val="4029557611"/>
                    </a:ext>
                  </a:extLst>
                </a:gridCol>
                <a:gridCol w="1110787">
                  <a:extLst>
                    <a:ext uri="{9D8B030D-6E8A-4147-A177-3AD203B41FA5}">
                      <a16:colId xmlns:a16="http://schemas.microsoft.com/office/drawing/2014/main" val="2906454288"/>
                    </a:ext>
                  </a:extLst>
                </a:gridCol>
                <a:gridCol w="1102096">
                  <a:extLst>
                    <a:ext uri="{9D8B030D-6E8A-4147-A177-3AD203B41FA5}">
                      <a16:colId xmlns:a16="http://schemas.microsoft.com/office/drawing/2014/main" val="1040614874"/>
                    </a:ext>
                  </a:extLst>
                </a:gridCol>
                <a:gridCol w="1168003">
                  <a:extLst>
                    <a:ext uri="{9D8B030D-6E8A-4147-A177-3AD203B41FA5}">
                      <a16:colId xmlns:a16="http://schemas.microsoft.com/office/drawing/2014/main" val="569302966"/>
                    </a:ext>
                  </a:extLst>
                </a:gridCol>
                <a:gridCol w="1168003">
                  <a:extLst>
                    <a:ext uri="{9D8B030D-6E8A-4147-A177-3AD203B41FA5}">
                      <a16:colId xmlns:a16="http://schemas.microsoft.com/office/drawing/2014/main" val="2523300862"/>
                    </a:ext>
                  </a:extLst>
                </a:gridCol>
                <a:gridCol w="1168003">
                  <a:extLst>
                    <a:ext uri="{9D8B030D-6E8A-4147-A177-3AD203B41FA5}">
                      <a16:colId xmlns:a16="http://schemas.microsoft.com/office/drawing/2014/main" val="2199145177"/>
                    </a:ext>
                  </a:extLst>
                </a:gridCol>
                <a:gridCol w="1168003">
                  <a:extLst>
                    <a:ext uri="{9D8B030D-6E8A-4147-A177-3AD203B41FA5}">
                      <a16:colId xmlns:a16="http://schemas.microsoft.com/office/drawing/2014/main" val="1538871784"/>
                    </a:ext>
                  </a:extLst>
                </a:gridCol>
              </a:tblGrid>
              <a:tr h="11302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Сентябрь 2019г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Октябрь 2019г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Ноябрь 2019г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</a:t>
                      </a:r>
                      <a:r>
                        <a:rPr lang="ru-RU" sz="1400" baseline="0" dirty="0" smtClean="0"/>
                        <a:t> 2019г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 2020г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 2020г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848661"/>
                  </a:ext>
                </a:extLst>
              </a:tr>
              <a:tr h="3585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Общее</a:t>
                      </a:r>
                      <a:r>
                        <a:rPr lang="ru-RU" sz="1400" baseline="0" dirty="0" smtClean="0"/>
                        <a:t> к</a:t>
                      </a:r>
                      <a:r>
                        <a:rPr lang="ru-RU" sz="1400" dirty="0" smtClean="0"/>
                        <a:t>оличество посещений в поликлинике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2842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753716"/>
                  </a:ext>
                </a:extLst>
              </a:tr>
              <a:tr h="3585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посещений по поводу вакцинации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137115"/>
                  </a:ext>
                </a:extLst>
              </a:tr>
              <a:tr h="3585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389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560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79"/>
            <a:ext cx="7771680" cy="40970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483630" y="5561429"/>
            <a:ext cx="8176020" cy="599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b="1" dirty="0" smtClean="0"/>
              <a:t>Вывод:</a:t>
            </a:r>
            <a:r>
              <a:rPr lang="ru-RU" dirty="0" smtClean="0"/>
              <a:t> В среднем только 28% от числа посещений по поводу вакцинации в поликлинике выполняется по предварительной записи.</a:t>
            </a:r>
            <a:endParaRPr lang="ru-RU" dirty="0"/>
          </a:p>
        </p:txBody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Мониторинг данных проекта 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начала реализации </a:t>
            </a:r>
          </a:p>
        </p:txBody>
      </p:sp>
      <p:sp>
        <p:nvSpPr>
          <p:cNvPr id="59" name="CustomShape 6"/>
          <p:cNvSpPr/>
          <p:nvPr/>
        </p:nvSpPr>
        <p:spPr>
          <a:xfrm>
            <a:off x="901355" y="1225502"/>
            <a:ext cx="7289087" cy="10648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54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16" name="CustomShape 4"/>
          <p:cNvSpPr/>
          <p:nvPr/>
        </p:nvSpPr>
        <p:spPr>
          <a:xfrm>
            <a:off x="754115" y="987240"/>
            <a:ext cx="7703365" cy="93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lvl="0" algn="ctr">
              <a:defRPr/>
            </a:pPr>
            <a:r>
              <a:rPr kumimoji="0" lang="ru-RU" sz="16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Процент  посещений </a:t>
            </a:r>
            <a:r>
              <a:rPr lang="ru-RU" sz="1600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поводу </a:t>
            </a:r>
            <a:r>
              <a:rPr lang="ru-RU" sz="1600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вакцинации  выполненных по предварительной записи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877686"/>
              </p:ext>
            </p:extLst>
          </p:nvPr>
        </p:nvGraphicFramePr>
        <p:xfrm>
          <a:off x="483630" y="1780230"/>
          <a:ext cx="8176020" cy="3687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25">
                  <a:extLst>
                    <a:ext uri="{9D8B030D-6E8A-4147-A177-3AD203B41FA5}">
                      <a16:colId xmlns:a16="http://schemas.microsoft.com/office/drawing/2014/main" val="4029557611"/>
                    </a:ext>
                  </a:extLst>
                </a:gridCol>
                <a:gridCol w="1110787">
                  <a:extLst>
                    <a:ext uri="{9D8B030D-6E8A-4147-A177-3AD203B41FA5}">
                      <a16:colId xmlns:a16="http://schemas.microsoft.com/office/drawing/2014/main" val="2906454288"/>
                    </a:ext>
                  </a:extLst>
                </a:gridCol>
                <a:gridCol w="1102096">
                  <a:extLst>
                    <a:ext uri="{9D8B030D-6E8A-4147-A177-3AD203B41FA5}">
                      <a16:colId xmlns:a16="http://schemas.microsoft.com/office/drawing/2014/main" val="1040614874"/>
                    </a:ext>
                  </a:extLst>
                </a:gridCol>
                <a:gridCol w="1168003">
                  <a:extLst>
                    <a:ext uri="{9D8B030D-6E8A-4147-A177-3AD203B41FA5}">
                      <a16:colId xmlns:a16="http://schemas.microsoft.com/office/drawing/2014/main" val="569302966"/>
                    </a:ext>
                  </a:extLst>
                </a:gridCol>
                <a:gridCol w="1168003">
                  <a:extLst>
                    <a:ext uri="{9D8B030D-6E8A-4147-A177-3AD203B41FA5}">
                      <a16:colId xmlns:a16="http://schemas.microsoft.com/office/drawing/2014/main" val="2523300862"/>
                    </a:ext>
                  </a:extLst>
                </a:gridCol>
                <a:gridCol w="1168003">
                  <a:extLst>
                    <a:ext uri="{9D8B030D-6E8A-4147-A177-3AD203B41FA5}">
                      <a16:colId xmlns:a16="http://schemas.microsoft.com/office/drawing/2014/main" val="2199145177"/>
                    </a:ext>
                  </a:extLst>
                </a:gridCol>
                <a:gridCol w="1168003">
                  <a:extLst>
                    <a:ext uri="{9D8B030D-6E8A-4147-A177-3AD203B41FA5}">
                      <a16:colId xmlns:a16="http://schemas.microsoft.com/office/drawing/2014/main" val="1538871784"/>
                    </a:ext>
                  </a:extLst>
                </a:gridCol>
              </a:tblGrid>
              <a:tr h="56324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Сентябрь 2019г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Октябрь 2019г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Ноябрь 2019г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</a:t>
                      </a:r>
                      <a:r>
                        <a:rPr lang="ru-RU" sz="1400" baseline="0" dirty="0" smtClean="0"/>
                        <a:t> 2019г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 2020г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 2020г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848661"/>
                  </a:ext>
                </a:extLst>
              </a:tr>
              <a:tr h="11611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Общее</a:t>
                      </a:r>
                      <a:r>
                        <a:rPr lang="ru-RU" sz="1400" baseline="0" dirty="0" smtClean="0"/>
                        <a:t> к</a:t>
                      </a:r>
                      <a:r>
                        <a:rPr lang="ru-RU" sz="1400" dirty="0" smtClean="0"/>
                        <a:t>оличество посещений по поводу вакцинации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753716"/>
                  </a:ext>
                </a:extLst>
              </a:tr>
              <a:tr h="15977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К</a:t>
                      </a:r>
                      <a:r>
                        <a:rPr lang="ru-RU" sz="1400" dirty="0" smtClean="0"/>
                        <a:t>оличество посещений по поводу вакцинации по предварительной записи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137115"/>
                  </a:ext>
                </a:extLst>
              </a:tr>
              <a:tr h="3585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389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87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717194" y="1475177"/>
            <a:ext cx="7973960" cy="41627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5233850"/>
            <a:ext cx="6400080" cy="8128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b="1" dirty="0" smtClean="0"/>
              <a:t>Вывод</a:t>
            </a:r>
            <a:r>
              <a:rPr lang="ru-RU" dirty="0" smtClean="0"/>
              <a:t>: Количество пересечений потоков больных и здоровых детей  при проведении вакцинации в поликлинике  происходит во времени и в пространстве – 4 пересечения.</a:t>
            </a:r>
            <a:endParaRPr lang="ru-RU" dirty="0"/>
          </a:p>
        </p:txBody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Мониторинг данных проекта 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начала реализации </a:t>
            </a:r>
          </a:p>
        </p:txBody>
      </p:sp>
      <p:sp>
        <p:nvSpPr>
          <p:cNvPr id="59" name="CustomShape 6"/>
          <p:cNvSpPr/>
          <p:nvPr/>
        </p:nvSpPr>
        <p:spPr>
          <a:xfrm>
            <a:off x="901355" y="1225502"/>
            <a:ext cx="2024725" cy="10648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54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16" name="CustomShape 4"/>
          <p:cNvSpPr/>
          <p:nvPr/>
        </p:nvSpPr>
        <p:spPr>
          <a:xfrm>
            <a:off x="901355" y="1063205"/>
            <a:ext cx="7590203" cy="614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Проверочный лист выявления</a:t>
            </a:r>
            <a:r>
              <a:rPr kumimoji="0" lang="ru-RU" sz="1800" b="0" i="0" u="none" strike="noStrike" kern="1200" cap="none" spc="-1" normalizeH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пересечений потоков пациентов при проведении вакцинации в поликлинике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263889"/>
              </p:ext>
            </p:extLst>
          </p:nvPr>
        </p:nvGraphicFramePr>
        <p:xfrm>
          <a:off x="1371600" y="1850379"/>
          <a:ext cx="60960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5564752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99579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405786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7627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Мероприятия процесса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Пересечение потоков пациентов в пространстве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Пересечение потоков пациентов </a:t>
                      </a:r>
                      <a:r>
                        <a:rPr lang="ru-RU" sz="1400" baseline="0" dirty="0" smtClean="0"/>
                        <a:t> во времени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пересечений потоков пациентов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5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Обращение в регистратуру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65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Осмотр педиатра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57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Прививочный кабинет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999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Ожидание осмотра после вакцинации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648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12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4"/>
          <p:cNvSpPr/>
          <p:nvPr/>
        </p:nvSpPr>
        <p:spPr>
          <a:xfrm>
            <a:off x="1646458" y="847357"/>
            <a:ext cx="6722060" cy="5111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17% от общего числа детей, прикрепленных на обслуживание  проходят вакцинацию в условиях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детской поликлиники ГБУЗ НСО «ГКБ № 25», при этом расположение помещений для проведения вакцинации приводит к пересечениям потоков здоровых и больных детей.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По состоянию на 23 марта 2020г лишь 28% из обратившихся этой целью записываются на прием к педиатру предварительно, что ведет к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длительному ожиданию в очереди,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пересечению потоков здоровых и больных детей не только в пространстве, но и во времени. 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пациентов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организацией процесса вакцинации составляет 24,3%. </a:t>
            </a:r>
          </a:p>
        </p:txBody>
      </p:sp>
      <p:sp>
        <p:nvSpPr>
          <p:cNvPr id="58" name="CustomShape 5"/>
          <p:cNvSpPr/>
          <p:nvPr/>
        </p:nvSpPr>
        <p:spPr>
          <a:xfrm>
            <a:off x="3093087" y="278686"/>
            <a:ext cx="5097355" cy="592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Основная проблема процесса</a:t>
            </a:r>
          </a:p>
        </p:txBody>
      </p:sp>
      <p:sp>
        <p:nvSpPr>
          <p:cNvPr id="59" name="CustomShape 6"/>
          <p:cNvSpPr/>
          <p:nvPr/>
        </p:nvSpPr>
        <p:spPr>
          <a:xfrm>
            <a:off x="901355" y="1726279"/>
            <a:ext cx="8064000" cy="35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strike="noStrike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  <p:extLst>
      <p:ext uri="{BB962C8B-B14F-4D97-AF65-F5344CB8AC3E}">
        <p14:creationId xmlns:p14="http://schemas.microsoft.com/office/powerpoint/2010/main" val="248217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4"/>
          <p:cNvSpPr/>
          <p:nvPr/>
        </p:nvSpPr>
        <p:spPr>
          <a:xfrm>
            <a:off x="1471748" y="864596"/>
            <a:ext cx="7201287" cy="5292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1.Устранить пересечение потоков пациентов в процессе вакцинации путем: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Создания  зоны «Здорового ребенка» на отдельном этаже поликлиники с размещением там кабинета педиатра, прививочного кабинета и Зоны комфортного ожидания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педиатра для приема здоровых детей.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Повысить %  предварительной записи  на вакцинацию до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0%, тем самым снизив время ожидания в очереди.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 Повысить удовлетворенность пациентов до 85%.</a:t>
            </a:r>
          </a:p>
          <a:p>
            <a:pPr marL="285750" indent="-285750">
              <a:buFontTx/>
              <a:buChar char="-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3847070" y="206670"/>
            <a:ext cx="4348468" cy="4700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Ключевая цель проекта</a:t>
            </a:r>
          </a:p>
        </p:txBody>
      </p:sp>
      <p:sp>
        <p:nvSpPr>
          <p:cNvPr id="59" name="CustomShape 6"/>
          <p:cNvSpPr/>
          <p:nvPr/>
        </p:nvSpPr>
        <p:spPr>
          <a:xfrm>
            <a:off x="901355" y="1726279"/>
            <a:ext cx="8064000" cy="35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strike="noStrike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  <p:extLst>
      <p:ext uri="{BB962C8B-B14F-4D97-AF65-F5344CB8AC3E}">
        <p14:creationId xmlns:p14="http://schemas.microsoft.com/office/powerpoint/2010/main" val="18231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947862" y="210792"/>
            <a:ext cx="6190612" cy="14697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Сканированные копии локальных распорядительных документов медицинской организации</a:t>
            </a:r>
          </a:p>
          <a:p>
            <a:pPr algn="r">
              <a:lnSpc>
                <a:spcPct val="100000"/>
              </a:lnSpc>
            </a:pP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algn="r">
              <a:lnSpc>
                <a:spcPct val="100000"/>
              </a:lnSpc>
            </a:pP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715963" indent="-1809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6" y="3375656"/>
            <a:ext cx="618675" cy="55522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31" y="1409221"/>
            <a:ext cx="3537109" cy="48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84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223986" y="193695"/>
            <a:ext cx="5966456" cy="4830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Вовлеченные лица и границы процесса </a:t>
            </a:r>
          </a:p>
        </p:txBody>
      </p:sp>
      <p:sp>
        <p:nvSpPr>
          <p:cNvPr id="59" name="CustomShape 6"/>
          <p:cNvSpPr/>
          <p:nvPr/>
        </p:nvSpPr>
        <p:spPr>
          <a:xfrm>
            <a:off x="901355" y="1726279"/>
            <a:ext cx="8064000" cy="35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Заказчик проекта: </a:t>
            </a:r>
            <a:r>
              <a:rPr lang="ru-RU" sz="1600" b="1" u="sng" spc="-1" dirty="0" err="1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Астраков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С.В. </a:t>
            </a:r>
            <a:endParaRPr lang="ru-RU" sz="1600" b="1" u="sng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algn="ctr"/>
            <a:endParaRPr lang="en-US" sz="1600" b="1" u="sng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Процесс: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проведения вакцинопрофилактики детей раннего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600" b="1" u="sng" spc="-1" dirty="0" smtClean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Границы процесса: от входа пациента в поликлинику для вакцинации до выхода из нее</a:t>
            </a:r>
            <a:endParaRPr lang="ru-RU" sz="1600" b="1" u="sng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Руководитель проекта 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– Меньшова А.В.</a:t>
            </a:r>
            <a:endParaRPr lang="ru-RU" sz="1600" b="1" u="sng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endParaRPr lang="ru-RU" sz="1600" b="1" u="sng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Команда проекта 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–  </a:t>
            </a:r>
            <a:r>
              <a:rPr lang="ru-RU" sz="1600" b="1" u="sng" spc="-1" dirty="0" err="1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Кадошникова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И.В.</a:t>
            </a:r>
          </a:p>
          <a:p>
            <a:pPr>
              <a:lnSpc>
                <a:spcPct val="100000"/>
              </a:lnSpc>
            </a:pPr>
            <a:r>
              <a:rPr lang="ru-RU" sz="1600" b="1" u="sng" strike="noStrike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  <a:r>
              <a:rPr lang="ru-RU" sz="1600" b="1" u="sng" strike="noStrike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                            </a:t>
            </a:r>
            <a:r>
              <a:rPr lang="ru-RU" sz="1600" b="1" u="sng" strike="noStrike" spc="-1" dirty="0" err="1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Винокурова</a:t>
            </a:r>
            <a:r>
              <a:rPr lang="ru-RU" sz="1600" b="1" u="sng" strike="noStrike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Н.А.</a:t>
            </a:r>
          </a:p>
          <a:p>
            <a:pPr>
              <a:lnSpc>
                <a:spcPct val="100000"/>
              </a:lnSpc>
            </a:pPr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                            Савельева С.Г.</a:t>
            </a:r>
            <a:endParaRPr lang="ru-RU" sz="1600" b="1" u="sng" strike="noStrike" spc="-1" dirty="0" smtClean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                            </a:t>
            </a:r>
            <a:endParaRPr lang="ru-RU" sz="1600" strike="noStrike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  <p:extLst>
      <p:ext uri="{BB962C8B-B14F-4D97-AF65-F5344CB8AC3E}">
        <p14:creationId xmlns:p14="http://schemas.microsoft.com/office/powerpoint/2010/main" val="1073169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3199760" y="274484"/>
            <a:ext cx="4968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Обоснование выбора проекта 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788194" y="1283849"/>
            <a:ext cx="7402248" cy="46315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265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lang="ru-RU" sz="1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Описание </a:t>
            </a:r>
            <a:r>
              <a:rPr lang="ru-RU" sz="12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проблемы:</a:t>
            </a:r>
            <a:r>
              <a:rPr lang="ru-RU" sz="1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  <a:r>
              <a:rPr lang="ru-RU" sz="12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</a:t>
            </a:r>
            <a:r>
              <a:rPr lang="ru-RU" sz="1200" spc="-1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 </a:t>
            </a:r>
            <a:r>
              <a:rPr lang="ru-RU" sz="12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детской поликлинике ГБУЗ НСО «ГКБ №</a:t>
            </a:r>
            <a:r>
              <a:rPr lang="ru-RU" sz="1200" spc="-1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25»</a:t>
            </a: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  - Пересечение потоков здоровых и больных детей в пространстве и по времени при проведении   </a:t>
            </a: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2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   вакцинации неорганизованных детей</a:t>
            </a:r>
          </a:p>
          <a:p>
            <a:pPr marL="361950" defTabSz="541338">
              <a:lnSpc>
                <a:spcPct val="100000"/>
              </a:lnSpc>
              <a:buClr>
                <a:srgbClr val="002060"/>
              </a:buClr>
            </a:pPr>
            <a:r>
              <a:rPr lang="ru-RU" sz="1200" spc="-1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</a:t>
            </a: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</a:t>
            </a:r>
            <a:r>
              <a:rPr lang="ru-RU" sz="12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а 01.04.2020 </a:t>
            </a: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составляет  -  4</a:t>
            </a:r>
          </a:p>
          <a:p>
            <a:pPr marL="361950" defTabSz="541338">
              <a:lnSpc>
                <a:spcPct val="100000"/>
              </a:lnSpc>
              <a:buClr>
                <a:srgbClr val="002060"/>
              </a:buClr>
            </a:pP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- Процент пациентов предварительно записанных на прием по поводу вакцинации</a:t>
            </a:r>
          </a:p>
          <a:p>
            <a:pPr marL="361950" defTabSz="541338">
              <a:lnSpc>
                <a:spcPct val="100000"/>
              </a:lnSpc>
              <a:buClr>
                <a:srgbClr val="002060"/>
              </a:buClr>
            </a:pPr>
            <a:r>
              <a:rPr lang="ru-RU" sz="12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	</a:t>
            </a: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на </a:t>
            </a:r>
            <a:r>
              <a:rPr lang="ru-RU" sz="12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01.04.2020 </a:t>
            </a: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составляет - 28%</a:t>
            </a:r>
          </a:p>
          <a:p>
            <a:pPr marL="361950" defTabSz="541338">
              <a:lnSpc>
                <a:spcPct val="100000"/>
              </a:lnSpc>
              <a:buClr>
                <a:srgbClr val="002060"/>
              </a:buClr>
            </a:pPr>
            <a:r>
              <a:rPr lang="ru-RU" sz="12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-Удовлетворенность родителей  организацией вакцинации неорганизованных детей </a:t>
            </a:r>
            <a:r>
              <a:rPr lang="ru-RU" sz="12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		</a:t>
            </a:r>
          </a:p>
          <a:p>
            <a:pPr marL="361950" defTabSz="541338">
              <a:lnSpc>
                <a:spcPct val="100000"/>
              </a:lnSpc>
              <a:buClr>
                <a:srgbClr val="002060"/>
              </a:buClr>
            </a:pPr>
            <a:r>
              <a:rPr lang="ru-RU" sz="1200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	</a:t>
            </a:r>
            <a:r>
              <a:rPr lang="ru-RU" sz="1200" spc="-1" dirty="0" smtClean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на </a:t>
            </a:r>
            <a:r>
              <a:rPr lang="ru-RU" sz="12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01.04.2020 </a:t>
            </a: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составляет 24,3%</a:t>
            </a:r>
            <a:endParaRPr lang="ru-RU" sz="12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2. </a:t>
            </a:r>
            <a:r>
              <a:rPr lang="ru-RU" sz="1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Влияние  на цели/задачи (что будет, если проект не реализовать): </a:t>
            </a: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Не будут достигнуты 3 критерия базового уровня «Новой модели медицинской организации, оказывающей первичную медико-санитарную помощь» </a:t>
            </a:r>
            <a:endParaRPr lang="ru-RU" sz="12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47700" indent="-285750"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2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Останется высоким риск инфицирования здоровых детей при пересечении </a:t>
            </a: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потоков</a:t>
            </a:r>
          </a:p>
          <a:p>
            <a:pPr marL="647700" indent="-285750"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Останется высокий риск не отследить реакции после вакцинации</a:t>
            </a:r>
            <a:endParaRPr lang="ru-RU" sz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2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Низкая удовлетворенность пациентов приведет к жалобам и претензиям.</a:t>
            </a:r>
            <a:endParaRPr lang="ru-RU" sz="12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3.   </a:t>
            </a:r>
            <a:r>
              <a:rPr lang="ru-RU" sz="1200" b="1" u="sng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Трудоемкость процесса</a:t>
            </a:r>
            <a:r>
              <a:rPr lang="en-US" sz="1200" b="1" u="sng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(</a:t>
            </a:r>
            <a:r>
              <a:rPr lang="ru-RU" sz="1200" b="1" u="sng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 том числе кросс-функциональность):</a:t>
            </a: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Процесс экономически и </a:t>
            </a:r>
            <a:r>
              <a:rPr lang="ru-RU" sz="1200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трудо-затратен</a:t>
            </a: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- для разведения потоков здоровых и больных детей в пространстве необходимо выделение, ремонт и оснащение отдельных помещений, введение новой штатной единицы – педиатра для приема здоровых детей.</a:t>
            </a:r>
            <a:endParaRPr lang="ru-RU" sz="16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342900" indent="-342265">
              <a:lnSpc>
                <a:spcPct val="100000"/>
              </a:lnSpc>
              <a:buClr>
                <a:srgbClr val="002060"/>
              </a:buClr>
              <a:buFont typeface="StarSymbol"/>
              <a:buAutoNum type="arabicPeriod" startAt="4"/>
            </a:pPr>
            <a:r>
              <a:rPr lang="ru-RU" sz="1400" b="1" u="sng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Неудовлетворенность заказчика:</a:t>
            </a: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Дезорганизация работы педиатров из-за значительного числа пациентов «по живой очереди», пришедших на вакцинацию детей</a:t>
            </a:r>
            <a:endParaRPr lang="ru-RU" sz="1200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2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Пересечение потока здоровых и больных детей</a:t>
            </a: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Отказ от вакцинации из-за плохой организации процесса</a:t>
            </a:r>
            <a:endParaRPr lang="ru-RU" sz="12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5"/>
          <p:cNvSpPr/>
          <p:nvPr/>
        </p:nvSpPr>
        <p:spPr>
          <a:xfrm>
            <a:off x="4044322" y="201680"/>
            <a:ext cx="41461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Цели и плановый эффект</a:t>
            </a:r>
          </a:p>
        </p:txBody>
      </p:sp>
      <p:graphicFrame>
        <p:nvGraphicFramePr>
          <p:cNvPr id="77" name="Table 6"/>
          <p:cNvGraphicFramePr/>
          <p:nvPr>
            <p:extLst>
              <p:ext uri="{D42A27DB-BD31-4B8C-83A1-F6EECF244321}">
                <p14:modId xmlns:p14="http://schemas.microsoft.com/office/powerpoint/2010/main" val="1523445634"/>
              </p:ext>
            </p:extLst>
          </p:nvPr>
        </p:nvGraphicFramePr>
        <p:xfrm>
          <a:off x="896982" y="1303200"/>
          <a:ext cx="7394781" cy="343380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41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19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baseline="0" dirty="0" smtClean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trike="noStrike" spc="-1" baseline="0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trike="noStrike" kern="1200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когда?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(ед.изм)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kern="1200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когда?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(ед.</a:t>
                      </a:r>
                      <a:r>
                        <a:rPr lang="ru-RU" sz="1600" strike="noStrike" spc="-1" baseline="0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изм)</a:t>
                      </a:r>
                      <a:endParaRPr lang="ru-RU" sz="160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814">
                <a:tc>
                  <a:txBody>
                    <a:bodyPr/>
                    <a:lstStyle/>
                    <a:p>
                      <a:pPr marL="0" indent="0" algn="ctr" defTabSz="20955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600" strike="noStrike" kern="1200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Пересечение потоков при вакцинации</a:t>
                      </a:r>
                      <a:endParaRPr lang="ru-RU" altLang="en-US" sz="1600" strike="noStrike" kern="120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20955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600" strike="noStrike" kern="1200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в  детской поликлинике</a:t>
                      </a:r>
                    </a:p>
                    <a:p>
                      <a:pPr marL="0" indent="0" algn="ctr" defTabSz="209550" rtl="0" eaLnBrk="1" latinLnBrk="0" hangingPunct="1">
                        <a:lnSpc>
                          <a:spcPct val="100000"/>
                        </a:lnSpc>
                        <a:buNone/>
                      </a:pPr>
                      <a:endParaRPr lang="ru-RU" altLang="en-US" sz="1600" strike="noStrike" kern="120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600" strike="noStrike" kern="1200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altLang="en-US" sz="1600" strike="noStrike" kern="120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endParaRPr lang="ru-RU" altLang="en-US" sz="1600" strike="noStrike" kern="120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600" strike="noStrike" kern="1200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600" strike="noStrike" kern="120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endParaRPr lang="ru-RU" altLang="en-US" sz="1600" strike="noStrike" kern="120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81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600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Повысить % предварительно записанных на прием по поводу вакцинации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endParaRPr lang="ru-RU" altLang="en-US" sz="1600" strike="noStrike" kern="12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600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28%</a:t>
                      </a:r>
                      <a:endParaRPr lang="ru-RU" altLang="en-US" sz="1600" strike="noStrike" kern="12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600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50%</a:t>
                      </a:r>
                      <a:endParaRPr lang="ru-RU" altLang="en-US" sz="1600" strike="noStrike" kern="12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81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600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Повысить удовлетворенность пациентов организацией процесса вакцинации</a:t>
                      </a:r>
                      <a:endParaRPr lang="ru-RU" altLang="en-US" sz="1600" strike="noStrike" kern="12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600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24,3%</a:t>
                      </a:r>
                      <a:endParaRPr lang="ru-RU" altLang="en-US" sz="1600" strike="noStrike" kern="12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600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85%</a:t>
                      </a:r>
                      <a:endParaRPr lang="ru-RU" altLang="en-US" sz="1600" strike="noStrike" kern="12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7D3B4F-D915-45C3-9B6C-FB79753D263C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id="{89486B14-5965-434E-91D0-B8FF749C0A9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555FC85-614F-46A3-814E-560442A1E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52049DC-1E30-4E7C-A8D8-8BE34A3958FC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9D3DC59-51E5-48AB-A9D6-90C2B59A2A30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8C7174-624A-43E9-AA08-9361515816BA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3107531" y="238631"/>
            <a:ext cx="4968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Ключевые сроки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18" name="Table 6"/>
          <p:cNvGraphicFramePr/>
          <p:nvPr>
            <p:extLst>
              <p:ext uri="{D42A27DB-BD31-4B8C-83A1-F6EECF244321}">
                <p14:modId xmlns:p14="http://schemas.microsoft.com/office/powerpoint/2010/main" val="1812295533"/>
              </p:ext>
            </p:extLst>
          </p:nvPr>
        </p:nvGraphicFramePr>
        <p:xfrm>
          <a:off x="788194" y="1515186"/>
          <a:ext cx="7402248" cy="386130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489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 проекта </a:t>
                      </a:r>
                      <a:endParaRPr lang="ru-RU" sz="1600" b="1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  <a:endParaRPr lang="ru-RU" sz="1600" b="1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</a:t>
                      </a:r>
                      <a:endParaRPr lang="ru-RU" sz="1600" b="1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Подготовка и открытие проекта</a:t>
                      </a:r>
                      <a:endParaRPr lang="ru-RU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23.03.2020</a:t>
                      </a:r>
                      <a:endParaRPr lang="ru-RU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17.04.2020</a:t>
                      </a:r>
                      <a:endParaRPr lang="ru-RU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Диагностика и целевое состояние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20.04.2020</a:t>
                      </a:r>
                      <a:endParaRPr lang="ru-RU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22.05.2020</a:t>
                      </a:r>
                      <a:endParaRPr lang="ru-RU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Внедрение улучшений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25.05.2020</a:t>
                      </a:r>
                      <a:endParaRPr lang="ru-RU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17.07.2020</a:t>
                      </a:r>
                      <a:endParaRPr lang="ru-RU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Анализ исправления ошибок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06.07.2020</a:t>
                      </a:r>
                      <a:endParaRPr lang="ru-RU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07.08.2020</a:t>
                      </a:r>
                      <a:endParaRPr lang="ru-RU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Закрепление результатов и закрытие</a:t>
                      </a:r>
                      <a:r>
                        <a:rPr lang="ru-RU" sz="14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 проекта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03.08.2020</a:t>
                      </a:r>
                      <a:endParaRPr lang="ru-RU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28.08.2020</a:t>
                      </a:r>
                      <a:endParaRPr lang="ru-RU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Доклад о результатах</a:t>
                      </a:r>
                      <a:endParaRPr lang="ru-RU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31.08.2020</a:t>
                      </a:r>
                      <a:endParaRPr lang="ru-RU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04.09.2020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605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79BE8C-EB62-4FB0-83E1-1350ABEF0D40}"/>
              </a:ext>
            </a:extLst>
          </p:cNvPr>
          <p:cNvSpPr/>
          <p:nvPr/>
        </p:nvSpPr>
        <p:spPr>
          <a:xfrm>
            <a:off x="771632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502FAE-6D88-40AA-89BD-2F3DD805C056}"/>
              </a:ext>
            </a:extLst>
          </p:cNvPr>
          <p:cNvSpPr/>
          <p:nvPr/>
        </p:nvSpPr>
        <p:spPr>
          <a:xfrm>
            <a:off x="3395769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4630B47-E69C-4B11-BEBF-8C8E28968489}"/>
              </a:ext>
            </a:extLst>
          </p:cNvPr>
          <p:cNvSpPr/>
          <p:nvPr/>
        </p:nvSpPr>
        <p:spPr>
          <a:xfrm>
            <a:off x="5972427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id="{7B8B86EB-52C5-4D9C-9BFF-C55CF76A4B4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C32B9D-2666-4A6C-AB06-B7B144A7BCF7}"/>
              </a:ext>
            </a:extLst>
          </p:cNvPr>
          <p:cNvSpPr txBox="1"/>
          <p:nvPr/>
        </p:nvSpPr>
        <p:spPr>
          <a:xfrm>
            <a:off x="2194450" y="113712"/>
            <a:ext cx="451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Паспорт 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_____________________________________</a:t>
            </a:r>
          </a:p>
        </p:txBody>
      </p:sp>
      <p:sp>
        <p:nvSpPr>
          <p:cNvPr id="15" name="CustomShape 6">
            <a:extLst>
              <a:ext uri="{FF2B5EF4-FFF2-40B4-BE49-F238E27FC236}">
                <a16:creationId xmlns:a16="http://schemas.microsoft.com/office/drawing/2014/main" id="{FD912AAF-53B9-4E07-84DD-E3ED23D1B59B}"/>
              </a:ext>
            </a:extLst>
          </p:cNvPr>
          <p:cNvSpPr/>
          <p:nvPr/>
        </p:nvSpPr>
        <p:spPr>
          <a:xfrm>
            <a:off x="-202673" y="159976"/>
            <a:ext cx="1989360" cy="8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УТВЕРЖДАЮ: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Должность заказчика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________________Ф.И.О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                           (подпись)</a:t>
            </a:r>
          </a:p>
        </p:txBody>
      </p:sp>
      <p:sp>
        <p:nvSpPr>
          <p:cNvPr id="16" name="CustomShape 7">
            <a:extLst>
              <a:ext uri="{FF2B5EF4-FFF2-40B4-BE49-F238E27FC236}">
                <a16:creationId xmlns:a16="http://schemas.microsoft.com/office/drawing/2014/main" id="{48967F94-8B95-46E9-808D-9F282A0153E1}"/>
              </a:ext>
            </a:extLst>
          </p:cNvPr>
          <p:cNvSpPr/>
          <p:nvPr/>
        </p:nvSpPr>
        <p:spPr>
          <a:xfrm>
            <a:off x="6718500" y="185999"/>
            <a:ext cx="2106360" cy="8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Согласовано: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Должность согласующего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________________Ф.И.О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                           (подпись)</a:t>
            </a:r>
          </a:p>
        </p:txBody>
      </p:sp>
      <p:sp>
        <p:nvSpPr>
          <p:cNvPr id="17" name="CustomShape 8">
            <a:extLst>
              <a:ext uri="{FF2B5EF4-FFF2-40B4-BE49-F238E27FC236}">
                <a16:creationId xmlns:a16="http://schemas.microsoft.com/office/drawing/2014/main" id="{C442ED4F-3F41-4A24-83FB-D974D253583A}"/>
              </a:ext>
            </a:extLst>
          </p:cNvPr>
          <p:cNvSpPr/>
          <p:nvPr/>
        </p:nvSpPr>
        <p:spPr>
          <a:xfrm>
            <a:off x="685800" y="598007"/>
            <a:ext cx="3108960" cy="3001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Блок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Вовлеченные лица и рамки проекта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stomShape 13">
            <a:extLst>
              <a:ext uri="{FF2B5EF4-FFF2-40B4-BE49-F238E27FC236}">
                <a16:creationId xmlns:a16="http://schemas.microsoft.com/office/drawing/2014/main" id="{B0E221C6-2646-465F-AD13-8D34CADF8B1A}"/>
              </a:ext>
            </a:extLst>
          </p:cNvPr>
          <p:cNvSpPr/>
          <p:nvPr/>
        </p:nvSpPr>
        <p:spPr>
          <a:xfrm>
            <a:off x="4749804" y="574766"/>
            <a:ext cx="4287007" cy="33114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Блок 2</a:t>
            </a: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         Обоснование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выбора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проекта</a:t>
            </a:r>
          </a:p>
          <a:p>
            <a:pPr marL="342900" indent="-342265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lang="ru-RU" sz="8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Описание </a:t>
            </a:r>
            <a:r>
              <a:rPr lang="ru-RU" sz="8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проблемы:    </a:t>
            </a:r>
            <a:r>
              <a:rPr lang="ru-RU" sz="8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 детской поликлинике ГБУЗ НСО «ГКБ №25»</a:t>
            </a: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8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-     Пересечение </a:t>
            </a: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потоков здоровых и больных детей в пространстве и по времени при проведении   </a:t>
            </a:r>
            <a:r>
              <a:rPr lang="ru-RU" sz="8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вакцинации неорганизованных </a:t>
            </a:r>
            <a:r>
              <a:rPr lang="ru-RU" sz="8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детей на </a:t>
            </a: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01.04.2020 </a:t>
            </a:r>
            <a:r>
              <a:rPr lang="ru-RU" sz="8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составляет  -  </a:t>
            </a:r>
            <a:r>
              <a:rPr lang="ru-RU" sz="8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4</a:t>
            </a:r>
          </a:p>
          <a:p>
            <a:pPr marL="172085" indent="-171450">
              <a:lnSpc>
                <a:spcPct val="100000"/>
              </a:lnSpc>
              <a:buClr>
                <a:srgbClr val="002060"/>
              </a:buClr>
              <a:buFontTx/>
              <a:buChar char="-"/>
            </a:pPr>
            <a:r>
              <a:rPr lang="ru-RU" sz="8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Процент </a:t>
            </a: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пациентов предварительно записанных на прием по поводу </a:t>
            </a:r>
            <a:r>
              <a:rPr lang="ru-RU" sz="8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вакцинации </a:t>
            </a: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на 01.04.2020  </a:t>
            </a:r>
            <a:r>
              <a:rPr lang="ru-RU" sz="8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составляет - 28</a:t>
            </a:r>
            <a:r>
              <a:rPr lang="ru-RU" sz="8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%</a:t>
            </a:r>
          </a:p>
          <a:p>
            <a:pPr marL="172085" indent="-171450">
              <a:lnSpc>
                <a:spcPct val="100000"/>
              </a:lnSpc>
              <a:buClr>
                <a:srgbClr val="002060"/>
              </a:buClr>
              <a:buFontTx/>
              <a:buChar char="-"/>
            </a:pPr>
            <a:r>
              <a:rPr lang="ru-RU" sz="8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Удовлетворенность </a:t>
            </a: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родителей  организацией вакцинации неорганизованных детей </a:t>
            </a:r>
            <a:r>
              <a:rPr lang="ru-RU" sz="800" spc="-1" dirty="0" smtClean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на 01.04.2020  </a:t>
            </a:r>
            <a:r>
              <a:rPr lang="ru-RU" sz="8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составляет 24,3%</a:t>
            </a:r>
          </a:p>
          <a:p>
            <a:pPr>
              <a:lnSpc>
                <a:spcPct val="100000"/>
              </a:lnSpc>
            </a:pPr>
            <a:r>
              <a:rPr lang="ru-RU" sz="8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2. Влияние  на цели/задачи (что будет, если проект не реализовать): </a:t>
            </a: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Не будут достигнуты 3 критерия базового уровня «Новой модели медицинской организации, оказывающей первичную медико-санитарную помощь» </a:t>
            </a:r>
          </a:p>
          <a:p>
            <a:pPr marL="647700" indent="-285750"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Останется высоким риск инфицирования здоровых детей при пересечении потоков</a:t>
            </a:r>
          </a:p>
          <a:p>
            <a:pPr marL="647700" indent="-285750"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Останется высокий риск не отследить реакции после вакцинации</a:t>
            </a: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Низкая удовлетворенность пациентов приведет к жалобам и претензиям.</a:t>
            </a:r>
          </a:p>
          <a:p>
            <a:pPr>
              <a:lnSpc>
                <a:spcPct val="100000"/>
              </a:lnSpc>
            </a:pPr>
            <a:r>
              <a:rPr lang="ru-RU" sz="8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3.   </a:t>
            </a:r>
            <a:r>
              <a:rPr lang="ru-RU" sz="800" b="1" u="sng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Трудоемкость процесса</a:t>
            </a:r>
            <a:r>
              <a:rPr lang="en-US" sz="800" b="1" u="sng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(</a:t>
            </a:r>
            <a:r>
              <a:rPr lang="ru-RU" sz="800" b="1" u="sng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 том числе кросс-функциональность):</a:t>
            </a: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Процесс экономически и </a:t>
            </a:r>
            <a:r>
              <a:rPr lang="ru-RU" sz="800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трудо</a:t>
            </a:r>
            <a:r>
              <a:rPr lang="en-US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-</a:t>
            </a:r>
            <a:r>
              <a:rPr lang="ru-RU" sz="800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затратен</a:t>
            </a:r>
            <a:r>
              <a:rPr lang="ru-RU" sz="8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- для разведения потоков здоровых и больных детей в пространстве необходимо выделение, ремонт и оснащение отдельных помещений, введение новой штатной </a:t>
            </a:r>
            <a:r>
              <a:rPr lang="ru-RU" sz="8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ед</a:t>
            </a: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и</a:t>
            </a:r>
            <a:r>
              <a:rPr lang="ru-RU" sz="8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ницы </a:t>
            </a: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– педиатра для приема здоровых детей.</a:t>
            </a:r>
          </a:p>
          <a:p>
            <a:pPr marL="342900" indent="-342265">
              <a:lnSpc>
                <a:spcPct val="100000"/>
              </a:lnSpc>
              <a:buClr>
                <a:srgbClr val="002060"/>
              </a:buClr>
              <a:buFont typeface="StarSymbol"/>
              <a:buAutoNum type="arabicPeriod" startAt="4"/>
            </a:pPr>
            <a:r>
              <a:rPr lang="ru-RU" sz="800" b="1" u="sng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Неудовлетворенность заказчика:</a:t>
            </a: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Дезорганизация работы педиатров из-за значительного числа пациентов «по живой очереди», пришедших на вакцинацию детей</a:t>
            </a: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Пересечение потока здоровых и больных детей</a:t>
            </a: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Отказ от вакцинации из-за плохой организации процесса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-1" normalizeH="0" baseline="0" noProof="0" dirty="0" smtClean="0">
              <a:ln>
                <a:noFill/>
              </a:ln>
              <a:solidFill>
                <a:srgbClr val="215968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-1" normalizeH="0" baseline="0" noProof="0" dirty="0" smtClean="0">
              <a:ln>
                <a:noFill/>
              </a:ln>
              <a:solidFill>
                <a:srgbClr val="215968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525436B-54CF-4328-AF56-85DF6676494B}"/>
              </a:ext>
            </a:extLst>
          </p:cNvPr>
          <p:cNvCxnSpPr>
            <a:cxnSpLocks/>
          </p:cNvCxnSpPr>
          <p:nvPr/>
        </p:nvCxnSpPr>
        <p:spPr>
          <a:xfrm>
            <a:off x="4660900" y="987840"/>
            <a:ext cx="0" cy="53329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296207C-2A79-4765-B0C3-370CA2656C80}"/>
              </a:ext>
            </a:extLst>
          </p:cNvPr>
          <p:cNvCxnSpPr/>
          <p:nvPr/>
        </p:nvCxnSpPr>
        <p:spPr>
          <a:xfrm>
            <a:off x="15117" y="4060056"/>
            <a:ext cx="9080640" cy="6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15FAAB5-B235-48C9-A165-35F463809DDF}"/>
              </a:ext>
            </a:extLst>
          </p:cNvPr>
          <p:cNvSpPr txBox="1"/>
          <p:nvPr/>
        </p:nvSpPr>
        <p:spPr>
          <a:xfrm>
            <a:off x="116978" y="1321786"/>
            <a:ext cx="44049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Заказчик проекта: </a:t>
            </a:r>
            <a:r>
              <a:rPr lang="ru-RU" sz="12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Главный врач ГБУЗ НСО «ГКБ № 25»              </a:t>
            </a:r>
          </a:p>
          <a:p>
            <a:pPr>
              <a:lnSpc>
                <a:spcPct val="100000"/>
              </a:lnSpc>
            </a:pPr>
            <a:r>
              <a:rPr lang="ru-RU" sz="12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  <a:r>
              <a:rPr lang="ru-RU" sz="12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                                                                      </a:t>
            </a:r>
            <a:r>
              <a:rPr lang="ru-RU" sz="1200" b="1" u="sng" spc="-1" dirty="0" err="1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Астраков</a:t>
            </a:r>
            <a:r>
              <a:rPr lang="ru-RU" sz="12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  <a:r>
              <a:rPr lang="ru-RU" sz="12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С.В. </a:t>
            </a:r>
          </a:p>
          <a:p>
            <a:r>
              <a:rPr lang="ru-RU" sz="12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Процесс</a:t>
            </a:r>
            <a:r>
              <a:rPr lang="ru-RU" sz="12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: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проведения вакцинопрофилактики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детей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1200" b="1" u="sng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r>
              <a:rPr lang="ru-RU" sz="12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Границы процесса: от входа пациента в поликлинику для вакцинации до выхода из нее</a:t>
            </a:r>
          </a:p>
          <a:p>
            <a:pPr>
              <a:lnSpc>
                <a:spcPct val="100000"/>
              </a:lnSpc>
            </a:pPr>
            <a:endParaRPr lang="ru-RU" sz="1200" b="1" u="sng" spc="-1" dirty="0" smtClean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r>
              <a:rPr lang="ru-RU" sz="12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Руководитель </a:t>
            </a:r>
            <a:r>
              <a:rPr lang="ru-RU" sz="12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проекта – Меньшова А.В</a:t>
            </a:r>
            <a:r>
              <a:rPr lang="ru-RU" sz="12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.</a:t>
            </a:r>
            <a:endParaRPr lang="ru-RU" sz="1200" b="1" u="sng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r>
              <a:rPr lang="ru-RU" sz="12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Команда проекта –  </a:t>
            </a:r>
            <a:r>
              <a:rPr lang="ru-RU" sz="1200" b="1" u="sng" spc="-1" dirty="0" err="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Кадошникова</a:t>
            </a:r>
            <a:r>
              <a:rPr lang="ru-RU" sz="12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И.В.</a:t>
            </a:r>
          </a:p>
          <a:p>
            <a:pPr>
              <a:lnSpc>
                <a:spcPct val="100000"/>
              </a:lnSpc>
            </a:pPr>
            <a:r>
              <a:rPr lang="ru-RU" sz="12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                             </a:t>
            </a:r>
            <a:r>
              <a:rPr lang="ru-RU" sz="1200" b="1" u="sng" spc="-1" dirty="0" err="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Винокурова</a:t>
            </a:r>
            <a:r>
              <a:rPr lang="ru-RU" sz="12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Н.А.</a:t>
            </a:r>
          </a:p>
          <a:p>
            <a:pPr>
              <a:lnSpc>
                <a:spcPct val="100000"/>
              </a:lnSpc>
            </a:pPr>
            <a:r>
              <a:rPr lang="ru-RU" sz="12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                             Савельева С.Г.</a:t>
            </a:r>
          </a:p>
        </p:txBody>
      </p:sp>
      <p:sp>
        <p:nvSpPr>
          <p:cNvPr id="23" name="CustomShape 9">
            <a:extLst>
              <a:ext uri="{FF2B5EF4-FFF2-40B4-BE49-F238E27FC236}">
                <a16:creationId xmlns:a16="http://schemas.microsoft.com/office/drawing/2014/main" id="{3C90C974-9A3D-4941-9F8B-84DA8331E4FA}"/>
              </a:ext>
            </a:extLst>
          </p:cNvPr>
          <p:cNvSpPr/>
          <p:nvPr/>
        </p:nvSpPr>
        <p:spPr>
          <a:xfrm>
            <a:off x="1233729" y="3850578"/>
            <a:ext cx="2283349" cy="34948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-1" normalizeH="0" baseline="0" noProof="0" dirty="0" smtClean="0">
              <a:ln>
                <a:noFill/>
              </a:ln>
              <a:solidFill>
                <a:srgbClr val="215968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Блок 3</a:t>
            </a:r>
            <a:endParaRPr kumimoji="0" lang="ru-RU" sz="1400" b="1" i="0" u="none" strike="noStrike" kern="1200" cap="none" spc="-1" normalizeH="0" baseline="0" noProof="0" dirty="0" smtClean="0">
              <a:ln>
                <a:noFill/>
              </a:ln>
              <a:solidFill>
                <a:srgbClr val="215968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Цели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и плановый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эффект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CustomShape 10">
            <a:extLst>
              <a:ext uri="{FF2B5EF4-FFF2-40B4-BE49-F238E27FC236}">
                <a16:creationId xmlns:a16="http://schemas.microsoft.com/office/drawing/2014/main" id="{783F36FE-B301-4AD5-AFE6-98FFF4693AF7}"/>
              </a:ext>
            </a:extLst>
          </p:cNvPr>
          <p:cNvSpPr/>
          <p:nvPr/>
        </p:nvSpPr>
        <p:spPr>
          <a:xfrm>
            <a:off x="5613784" y="3640823"/>
            <a:ext cx="2451240" cy="28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-1" normalizeH="0" baseline="0" noProof="0" dirty="0" smtClean="0">
              <a:ln>
                <a:noFill/>
              </a:ln>
              <a:solidFill>
                <a:srgbClr val="215968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spc="-1" dirty="0">
              <a:solidFill>
                <a:srgbClr val="21596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Блок 4</a:t>
            </a:r>
            <a:endParaRPr kumimoji="0" lang="ru-RU" sz="1400" b="1" i="0" u="none" strike="noStrike" kern="1200" cap="none" spc="-1" normalizeH="0" baseline="0" noProof="0" dirty="0" smtClean="0">
              <a:ln>
                <a:noFill/>
              </a:ln>
              <a:solidFill>
                <a:srgbClr val="215968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Ключевые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события и сроки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1296"/>
              </p:ext>
            </p:extLst>
          </p:nvPr>
        </p:nvGraphicFramePr>
        <p:xfrm>
          <a:off x="4749804" y="4504950"/>
          <a:ext cx="4254602" cy="172617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80307">
                  <a:extLst>
                    <a:ext uri="{9D8B030D-6E8A-4147-A177-3AD203B41FA5}">
                      <a16:colId xmlns:a16="http://schemas.microsoft.com/office/drawing/2014/main" val="686522541"/>
                    </a:ext>
                  </a:extLst>
                </a:gridCol>
                <a:gridCol w="866773">
                  <a:extLst>
                    <a:ext uri="{9D8B030D-6E8A-4147-A177-3AD203B41FA5}">
                      <a16:colId xmlns:a16="http://schemas.microsoft.com/office/drawing/2014/main" val="790406426"/>
                    </a:ext>
                  </a:extLst>
                </a:gridCol>
                <a:gridCol w="807522">
                  <a:extLst>
                    <a:ext uri="{9D8B030D-6E8A-4147-A177-3AD203B41FA5}">
                      <a16:colId xmlns:a16="http://schemas.microsoft.com/office/drawing/2014/main" val="2611337527"/>
                    </a:ext>
                  </a:extLst>
                </a:gridCol>
              </a:tblGrid>
              <a:tr h="219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 проекта </a:t>
                      </a:r>
                      <a:endParaRPr lang="ru-RU" sz="800" b="1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  <a:endParaRPr lang="ru-RU" sz="800" b="1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</a:t>
                      </a:r>
                      <a:endParaRPr lang="ru-RU" sz="800" b="1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31173"/>
                  </a:ext>
                </a:extLst>
              </a:tr>
              <a:tr h="209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Подготовка и открытие проекта</a:t>
                      </a:r>
                      <a:endParaRPr lang="ru-RU" sz="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23.03.2020</a:t>
                      </a:r>
                      <a:endParaRPr lang="ru-RU" sz="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17.04.2020</a:t>
                      </a:r>
                      <a:endParaRPr lang="ru-RU" sz="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6173"/>
                  </a:ext>
                </a:extLst>
              </a:tr>
              <a:tr h="178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Диагностика и целевое состояние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20.04.2020</a:t>
                      </a:r>
                      <a:endParaRPr lang="ru-RU" sz="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22.05.2020</a:t>
                      </a:r>
                      <a:endParaRPr lang="ru-RU" sz="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600886"/>
                  </a:ext>
                </a:extLst>
              </a:tr>
              <a:tr h="241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Внедрение улучшений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25.05.2020</a:t>
                      </a:r>
                      <a:endParaRPr lang="ru-RU" sz="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17.07.2020</a:t>
                      </a:r>
                      <a:endParaRPr lang="ru-RU" sz="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022511"/>
                  </a:ext>
                </a:extLst>
              </a:tr>
              <a:tr h="254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Анализ исправления ошибок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06.07.2020</a:t>
                      </a:r>
                      <a:endParaRPr lang="ru-RU" sz="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07.08.2020</a:t>
                      </a:r>
                      <a:endParaRPr lang="ru-RU" sz="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069641"/>
                  </a:ext>
                </a:extLst>
              </a:tr>
              <a:tr h="217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Закрепление результатов и закрытие</a:t>
                      </a:r>
                      <a:r>
                        <a:rPr lang="ru-RU" sz="8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03.08.2020</a:t>
                      </a:r>
                      <a:endParaRPr lang="ru-RU" sz="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28.08.2020</a:t>
                      </a:r>
                      <a:endParaRPr lang="ru-RU" sz="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036692"/>
                  </a:ext>
                </a:extLst>
              </a:tr>
              <a:tr h="366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Доклад о результатах</a:t>
                      </a:r>
                      <a:endParaRPr lang="ru-RU" sz="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31.08.2020</a:t>
                      </a:r>
                      <a:endParaRPr lang="ru-RU" sz="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04.09.2020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93007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397160"/>
              </p:ext>
            </p:extLst>
          </p:nvPr>
        </p:nvGraphicFramePr>
        <p:xfrm>
          <a:off x="63361" y="4504951"/>
          <a:ext cx="4528052" cy="177962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53375">
                  <a:extLst>
                    <a:ext uri="{9D8B030D-6E8A-4147-A177-3AD203B41FA5}">
                      <a16:colId xmlns:a16="http://schemas.microsoft.com/office/drawing/2014/main" val="3853345753"/>
                    </a:ext>
                  </a:extLst>
                </a:gridCol>
                <a:gridCol w="1102656">
                  <a:extLst>
                    <a:ext uri="{9D8B030D-6E8A-4147-A177-3AD203B41FA5}">
                      <a16:colId xmlns:a16="http://schemas.microsoft.com/office/drawing/2014/main" val="3692706580"/>
                    </a:ext>
                  </a:extLst>
                </a:gridCol>
                <a:gridCol w="972021">
                  <a:extLst>
                    <a:ext uri="{9D8B030D-6E8A-4147-A177-3AD203B41FA5}">
                      <a16:colId xmlns:a16="http://schemas.microsoft.com/office/drawing/2014/main" val="3253391068"/>
                    </a:ext>
                  </a:extLst>
                </a:gridCol>
              </a:tblGrid>
              <a:tr h="5595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baseline="0" dirty="0" smtClean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strike="noStrike" spc="-1" baseline="0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strike="noStrike" kern="1200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когда?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(ед.изм)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kern="1200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когда?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(ед.</a:t>
                      </a:r>
                      <a:r>
                        <a:rPr lang="ru-RU" sz="800" strike="noStrike" spc="-1" baseline="0" dirty="0"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изм)</a:t>
                      </a:r>
                      <a:endParaRPr lang="ru-RU" sz="80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643074"/>
                  </a:ext>
                </a:extLst>
              </a:tr>
              <a:tr h="353370">
                <a:tc>
                  <a:txBody>
                    <a:bodyPr/>
                    <a:lstStyle/>
                    <a:p>
                      <a:pPr marL="0" indent="0" algn="ctr" defTabSz="20955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800" strike="noStrike" kern="1200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Пересечение потоков при вакцинации</a:t>
                      </a:r>
                      <a:endParaRPr lang="ru-RU" altLang="en-US" sz="800" strike="noStrike" kern="120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20955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800" strike="noStrike" kern="1200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в  детской поликлинике</a:t>
                      </a:r>
                    </a:p>
                    <a:p>
                      <a:pPr marL="0" indent="0" algn="ctr" defTabSz="209550" rtl="0" eaLnBrk="1" latinLnBrk="0" hangingPunct="1">
                        <a:lnSpc>
                          <a:spcPct val="100000"/>
                        </a:lnSpc>
                        <a:buNone/>
                      </a:pPr>
                      <a:endParaRPr lang="ru-RU" altLang="en-US" sz="800" strike="noStrike" kern="120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800" strike="noStrike" kern="1200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altLang="en-US" sz="800" strike="noStrike" kern="120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endParaRPr lang="ru-RU" altLang="en-US" sz="800" strike="noStrike" kern="120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800" strike="noStrike" kern="1200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800" strike="noStrike" kern="120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endParaRPr lang="ru-RU" altLang="en-US" sz="800" strike="noStrike" kern="120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4421312"/>
                  </a:ext>
                </a:extLst>
              </a:tr>
              <a:tr h="367152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800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Повысить % предварительно записанных на прием по поводу вакцинации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800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28%</a:t>
                      </a:r>
                      <a:endParaRPr lang="ru-RU" altLang="en-US" sz="800" strike="noStrike" kern="12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800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50%</a:t>
                      </a:r>
                      <a:endParaRPr lang="ru-RU" altLang="en-US" sz="800" strike="noStrike" kern="12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8425557"/>
                  </a:ext>
                </a:extLst>
              </a:tr>
              <a:tr h="46759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800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Повысить удовлетворенность пациентов организацией процесса вакцинации</a:t>
                      </a:r>
                      <a:endParaRPr lang="ru-RU" altLang="en-US" sz="800" strike="noStrike" kern="12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800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24,3%</a:t>
                      </a:r>
                      <a:endParaRPr lang="ru-RU" altLang="en-US" sz="800" strike="noStrike" kern="12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800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85%</a:t>
                      </a:r>
                      <a:endParaRPr lang="ru-RU" altLang="en-US" sz="800" strike="noStrike" kern="12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4203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900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281881" y="280086"/>
            <a:ext cx="5908561" cy="3954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Карта текущего состояния процесса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4846" y="5581200"/>
            <a:ext cx="7405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потерь, особенности текущего состояния + ВПП, ВСЦ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Кэфф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</a:p>
        </p:txBody>
      </p:sp>
      <p:pic>
        <p:nvPicPr>
          <p:cNvPr id="16" name="Рисунок 15" descr="D:\ДОКУМЕНТЫ\Мои документы\Бережливая поликлиника\Проекты\Вакцинация\карта текущая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26370" y="-534337"/>
            <a:ext cx="5090540" cy="8227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627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44434" y="2130480"/>
            <a:ext cx="7813046" cy="350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156553" y="749005"/>
            <a:ext cx="7402248" cy="59334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«5 почему»</a:t>
            </a:r>
          </a:p>
          <a:p>
            <a:pPr algn="ctr"/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нахождение пациентов, обратившихся для вакцинации</a:t>
            </a:r>
            <a:endParaRPr lang="ru-RU" sz="14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общей очереди с больными детьми</a:t>
            </a:r>
            <a:endParaRPr lang="ru-RU" sz="14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4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  <a:p>
            <a:pPr algn="ctr">
              <a:lnSpc>
                <a:spcPct val="100000"/>
              </a:lnSpc>
            </a:pPr>
            <a:endParaRPr lang="ru-RU" sz="24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участковых для общего 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</a:t>
            </a: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       Невозможность записаться на осмотр </a:t>
            </a: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прививочный кабинет расположены                          перед 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вакцинацией заранее</a:t>
            </a:r>
            <a:endParaRPr lang="ru-RU" sz="14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на одном  этаже</a:t>
            </a: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Почему?                                                              Почему?</a:t>
            </a: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Отсутствует отделение  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«Здорового ребенка» </a:t>
            </a: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Недостаточно талонов</a:t>
            </a:r>
          </a:p>
          <a:p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Почему?                                                               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</a:p>
          <a:p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Недостаток выделенных площадей                        Время, выделенное для предварительной                            </a:t>
            </a:r>
          </a:p>
          <a:p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записи занимают больные дети</a:t>
            </a: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Почему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Почему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4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Необходимые для этого площади                           В штате нет педиатра  для приема здоровых                         отданы стационару, не используются                                               детей  </a:t>
            </a: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717195" y="838342"/>
            <a:ext cx="7473248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2" name="Стрелка вниз 1"/>
          <p:cNvSpPr/>
          <p:nvPr/>
        </p:nvSpPr>
        <p:spPr>
          <a:xfrm flipH="1">
            <a:off x="4668669" y="1745565"/>
            <a:ext cx="200298" cy="294296"/>
          </a:xfrm>
          <a:prstGeom prst="downArrow">
            <a:avLst>
              <a:gd name="adj1" fmla="val 50000"/>
              <a:gd name="adj2" fmla="val 42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1894907">
            <a:off x="3977585" y="2406982"/>
            <a:ext cx="146763" cy="335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859887">
            <a:off x="5421097" y="2418239"/>
            <a:ext cx="157547" cy="312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flipH="1">
            <a:off x="2791074" y="3686362"/>
            <a:ext cx="148047" cy="234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flipH="1">
            <a:off x="6322408" y="3665735"/>
            <a:ext cx="148047" cy="234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flipH="1">
            <a:off x="6322408" y="4313851"/>
            <a:ext cx="148047" cy="234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flipH="1">
            <a:off x="2791074" y="4304128"/>
            <a:ext cx="148047" cy="234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flipH="1">
            <a:off x="2791074" y="5147962"/>
            <a:ext cx="148047" cy="234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flipH="1">
            <a:off x="6322408" y="5192134"/>
            <a:ext cx="148047" cy="234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02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281881" y="280086"/>
            <a:ext cx="5908561" cy="4860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Пирамида проблем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94" y="1170336"/>
            <a:ext cx="3170195" cy="3840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309" y="1170336"/>
            <a:ext cx="3103133" cy="3840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309" y="1514438"/>
            <a:ext cx="3103133" cy="463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94" y="1517575"/>
            <a:ext cx="3164098" cy="46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194" y="2003179"/>
            <a:ext cx="3164098" cy="1566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7309" y="2037398"/>
            <a:ext cx="3103133" cy="1532589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7970" y="3666931"/>
            <a:ext cx="3103133" cy="26686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665" y="3630148"/>
            <a:ext cx="3170195" cy="26637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097" y="1943938"/>
            <a:ext cx="7408344" cy="820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846743" y="3512256"/>
            <a:ext cx="7408344" cy="133362"/>
          </a:xfrm>
          <a:prstGeom prst="rect">
            <a:avLst/>
          </a:prstGeom>
        </p:spPr>
      </p:pic>
      <p:sp>
        <p:nvSpPr>
          <p:cNvPr id="18" name="Равнобедренный треугольник 17"/>
          <p:cNvSpPr/>
          <p:nvPr/>
        </p:nvSpPr>
        <p:spPr>
          <a:xfrm>
            <a:off x="3947392" y="1179968"/>
            <a:ext cx="1133819" cy="509483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3860" y="1389590"/>
            <a:ext cx="1127955" cy="2846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4486" y="2479218"/>
            <a:ext cx="1141756" cy="325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2291" y="2831487"/>
            <a:ext cx="1151094" cy="3231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47392" y="4663699"/>
            <a:ext cx="1133818" cy="31826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1233" y="5072919"/>
            <a:ext cx="1139978" cy="3249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22AD1FB-C1E9-4A99-95C2-DBC844E3A831}"/>
              </a:ext>
            </a:extLst>
          </p:cNvPr>
          <p:cNvSpPr txBox="1"/>
          <p:nvPr/>
        </p:nvSpPr>
        <p:spPr>
          <a:xfrm>
            <a:off x="4007502" y="1674196"/>
            <a:ext cx="104067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000" dirty="0" err="1"/>
              <a:t>Минцифра</a:t>
            </a:r>
            <a:r>
              <a:rPr lang="ru-RU" sz="1000" dirty="0"/>
              <a:t> НСО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12340" y="2037399"/>
            <a:ext cx="307810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1.Выделить площади для создания отделения «Здорового ребенка» в детской поликлинике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2.Обеспечить финансирование на ремонт и оснащение данного отделения.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.Ввести в штат должность педиатра и медицинской сестры  кабинета «здорового ребенка»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0800000" flipV="1">
            <a:off x="5203204" y="3884934"/>
            <a:ext cx="297266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1.Обосновать перераспределение неэксплуатируемых площадей от стационара к детской поликлинике для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отделения «Здорового ребенка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Обосновать введение 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должностей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педиатра и медицинской сестры  кабинета «здорового ребенка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Подготовить предложения по составу и оснащению  «отделения здорового ребенка»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961313" y="3690957"/>
            <a:ext cx="3002545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1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1.Во время вакцинации неорганизованных детей происходит пересечение потоков здоровых и больных детей в пространстве и во времени.</a:t>
            </a: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1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2. Низкий процент пациентов предварительно записанных на прием по поводу вакцинации </a:t>
            </a: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1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1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3.Низкая удовлетворенности родителей  организацией вакцинации неорганизованных детей</a:t>
            </a: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1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4. Наличие комфортного места ожидания  после вакцинации на удаленном от кабинета педиатра расстоянии</a:t>
            </a:r>
            <a:endParaRPr lang="ru-RU" sz="11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67410" y="2098216"/>
            <a:ext cx="27300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1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1.Отсутствует «отделение здорового ребенка», нет возможности разведения потока пациентов в пространстве</a:t>
            </a: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1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2. Нагрузка участковых педиатров не позволяет ежедневно развести потоки пациентов во времени</a:t>
            </a:r>
            <a:endParaRPr lang="ru-RU" sz="11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546166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672281" y="283157"/>
            <a:ext cx="6518161" cy="5551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Коренные причины выявленных проблем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401082"/>
              </p:ext>
            </p:extLst>
          </p:nvPr>
        </p:nvGraphicFramePr>
        <p:xfrm>
          <a:off x="1162535" y="997613"/>
          <a:ext cx="7294945" cy="52040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6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27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91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62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№</a:t>
                      </a:r>
                      <a:r>
                        <a:rPr lang="ru-RU" sz="1200" baseline="0" dirty="0"/>
                        <a:t> п/п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Названия выявленных проблем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Причины выявленных</a:t>
                      </a:r>
                      <a:r>
                        <a:rPr lang="ru-RU" sz="1200" baseline="0" dirty="0"/>
                        <a:t> проблем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Коренная причина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Меры по решению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Статус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ФИО исполнителя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Дата решения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25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Во время вакцинации неорганизованных детей происходит пересечение потоков здоровых и больных детей в пространстве и во времени.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Отсутствует «отделение здорового ребенка», нет возможности разведения потока пациентов в пространстве</a:t>
                      </a:r>
                    </a:p>
                    <a:p>
                      <a:pPr algn="l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площади ранее перераспределены стационару, не эксплуатируются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Выделить помещения для отделения «Здорового ребенка»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Сецкова С.Ю.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8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Наличие комфортного места ожидания  после вакцинации на удаленном от кабинета педиатра расстоянии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94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Низкий процент пациентов предварительно записанных на прием по поводу вакцинации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Предварительная запись занята повторными  посещениями больных детей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штате педиатра для осмотра здоровых детей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Ввести в штат должности педиатра и медсестры кабинета «здорового ребенка»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Сецкова С.Ю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853">
                <a:tc gridSpan="8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385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717195" y="543066"/>
            <a:ext cx="7473248" cy="5431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Ключевые особенности </a:t>
            </a: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текущего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состояния</a:t>
            </a:r>
          </a:p>
          <a:p>
            <a:pPr>
              <a:lnSpc>
                <a:spcPct val="100000"/>
              </a:lnSpc>
            </a:pPr>
            <a:r>
              <a:rPr lang="ru-RU" sz="2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1.Пациентам не удается записаться на прием к педиатру для вакцинации заранее, так как у участковых педиатров много времени занято повторными приемами больных детей, на предварительную запись остается ограниченное число очередей.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endParaRPr lang="ru-RU" sz="14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2.Пациенты вынуждены приходить в день вакцинации по «живой» очереди. Это создает путаницу в очереди, увеличивает время ожидания для них и ранее записанных пациентов, увеличивает нагрузку на врача и создает конфликтные ситуации.</a:t>
            </a:r>
          </a:p>
          <a:p>
            <a:pPr>
              <a:lnSpc>
                <a:spcPct val="100000"/>
              </a:lnSpc>
            </a:pPr>
            <a:endParaRPr lang="ru-RU" sz="14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Пересечение здоровых детей, пришедших  для вакцинации, с больными происходит на всех этапах посещения поликлиники: в очереди перед осмотром, перед прививочным кабинетом, после прививки.</a:t>
            </a:r>
          </a:p>
          <a:p>
            <a:pPr>
              <a:lnSpc>
                <a:spcPct val="100000"/>
              </a:lnSpc>
            </a:pPr>
            <a:endParaRPr lang="ru-RU" sz="14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 Зона комфортного ожидания не применима для ожидания поствакцинального осмотра, так как расположена на другом этаже и удалена от кабинета педиатра и прививочного кабинета, что затрудняет быстрое оказание медицинской помощи в случае нежелательных реакций.</a:t>
            </a: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  <p:extLst>
      <p:ext uri="{BB962C8B-B14F-4D97-AF65-F5344CB8AC3E}">
        <p14:creationId xmlns:p14="http://schemas.microsoft.com/office/powerpoint/2010/main" val="354740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685800" y="360379"/>
            <a:ext cx="7504642" cy="850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Количество медицинского персонала,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обученного принципам </a:t>
            </a: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бережливого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944163"/>
              </p:ext>
            </p:extLst>
          </p:nvPr>
        </p:nvGraphicFramePr>
        <p:xfrm>
          <a:off x="832618" y="1535760"/>
          <a:ext cx="7357824" cy="47926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8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8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71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54A1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dirty="0" err="1">
                          <a:solidFill>
                            <a:srgbClr val="0054A1"/>
                          </a:solidFill>
                        </a:rPr>
                        <a:t>пп</a:t>
                      </a:r>
                      <a:endParaRPr lang="ru-RU" dirty="0">
                        <a:solidFill>
                          <a:srgbClr val="0054A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54A1"/>
                          </a:solidFill>
                        </a:rPr>
                        <a:t>База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54A1"/>
                          </a:solidFill>
                        </a:rPr>
                        <a:t>Тема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54A1"/>
                          </a:solidFill>
                        </a:rPr>
                        <a:t>Количество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54A1"/>
                          </a:solidFill>
                        </a:rPr>
                        <a:t>Дата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54A1"/>
                          </a:solidFill>
                        </a:rPr>
                        <a:t>Наличие сертификата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59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54A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«Сибирский государственный медицинский университет» МЗ РФ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«Бережливые технологии в медицинском учреждении»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2019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59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54A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«НГМУ» МЗ России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«Современные технологии в педиатрии: «Бережливая поликлиника»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2019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59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54A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ГБУЗ НСО «МИАЦ»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РЦ ПМСП</a:t>
                      </a:r>
                    </a:p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«Система 5С – как эффективный метод организации рабочих мест»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2019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59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54A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ГБУЗ НСО «МИАЦ»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РЦ ПМСП</a:t>
                      </a:r>
                    </a:p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</a:t>
                      </a:r>
                      <a:r>
                        <a:rPr lang="ru-RU" sz="11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инфоцентра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2020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595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54A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341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281881" y="280086"/>
            <a:ext cx="5908561" cy="4860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Карта целевого состояния процесса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8944" y="5494566"/>
            <a:ext cx="7471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потерь, особенности целевого состояния + ВПП, ВСЦ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Кэфф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</a:p>
        </p:txBody>
      </p:sp>
      <p:pic>
        <p:nvPicPr>
          <p:cNvPr id="16" name="Рисунок 15" descr="D:\ДОКУМЕНТЫ\Мои документы\Бережливая поликлиника\Проекты\Вакцинация\карта целевая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58721" y="-604387"/>
            <a:ext cx="4765307" cy="8307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149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788194" y="1175915"/>
            <a:ext cx="7669286" cy="47563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635726" y="432512"/>
            <a:ext cx="7554717" cy="52054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Ключевые особенности </a:t>
            </a: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целевого </a:t>
            </a:r>
            <a:r>
              <a:rPr lang="ru-RU" sz="2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состояния</a:t>
            </a:r>
          </a:p>
          <a:p>
            <a:pPr>
              <a:lnSpc>
                <a:spcPct val="100000"/>
              </a:lnSpc>
            </a:pPr>
            <a:endParaRPr lang="ru-RU" sz="14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Разделены потоки здоровых и больных детей в пространстве при проведении вакцинации .</a:t>
            </a:r>
          </a:p>
          <a:p>
            <a:pPr>
              <a:lnSpc>
                <a:spcPct val="100000"/>
              </a:lnSpc>
            </a:pPr>
            <a:endParaRPr lang="ru-RU" sz="14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2. За счет введения в штат педиатра (фельдшера) «Кабинета здорового ребенка» стало возможным  без ожидания в единой очереди  к педиатру, в  день обращения пройти осмотр и вакцинацию в отделении «Здорового ребенка»</a:t>
            </a:r>
          </a:p>
          <a:p>
            <a:pPr>
              <a:lnSpc>
                <a:spcPct val="100000"/>
              </a:lnSpc>
            </a:pPr>
            <a:endParaRPr lang="ru-RU" sz="14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 желании родителей пройти осмотр перед вакцинацией только у участкового педиатра, существует возможность предварительной записи к нему на прием. В «День здорового ребенка»</a:t>
            </a:r>
          </a:p>
          <a:p>
            <a:pPr>
              <a:lnSpc>
                <a:spcPct val="100000"/>
              </a:lnSpc>
            </a:pPr>
            <a:endParaRPr lang="ru-RU" sz="14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4.Прививочный кабинет перемещен в «Отделение здорового ребенка» и расположен напротив кабинета педиатра (фельдшера).</a:t>
            </a:r>
          </a:p>
          <a:p>
            <a:pPr>
              <a:lnSpc>
                <a:spcPct val="100000"/>
              </a:lnSpc>
            </a:pPr>
            <a:endParaRPr lang="ru-RU" sz="14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5. Ожидание осмотра после вакцинации проходит в комфортных условиях игровой комнаты, расположенной в «Отделении здорового ребенка» в 12 метрах от кабинета педиатра (фельдшера) и прививочного кабинета.</a:t>
            </a:r>
          </a:p>
          <a:p>
            <a:pPr>
              <a:lnSpc>
                <a:spcPct val="100000"/>
              </a:lnSpc>
            </a:pPr>
            <a:endParaRPr lang="ru-RU" sz="14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6. Оформление игровой комнаты в детской тематике, наличие информационных плакатов по вопросам вакцинопрофилактики и здоровому образу жизни в отделении «Здорового ребенка» способствует более комфортному пребыванию пациентов и повышает их удовлетворенность.</a:t>
            </a: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  <p:extLst>
      <p:ext uri="{BB962C8B-B14F-4D97-AF65-F5344CB8AC3E}">
        <p14:creationId xmlns:p14="http://schemas.microsoft.com/office/powerpoint/2010/main" val="2374448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5296930" y="280087"/>
            <a:ext cx="2893512" cy="4448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482346"/>
              </p:ext>
            </p:extLst>
          </p:nvPr>
        </p:nvGraphicFramePr>
        <p:xfrm>
          <a:off x="1053737" y="724931"/>
          <a:ext cx="7916093" cy="56606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4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82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Дата</a:t>
                      </a:r>
                      <a:r>
                        <a:rPr lang="ru-RU" sz="800" baseline="0" dirty="0"/>
                        <a:t> начала реализации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Дата</a:t>
                      </a:r>
                      <a:r>
                        <a:rPr lang="ru-RU" sz="800" baseline="0" dirty="0"/>
                        <a:t> окончания реализации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Статус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ФИО ответственного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ФИО</a:t>
                      </a:r>
                      <a:r>
                        <a:rPr lang="ru-RU" sz="800" baseline="0" dirty="0"/>
                        <a:t> исполнителя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Затраты</a:t>
                      </a:r>
                      <a:r>
                        <a:rPr lang="ru-RU" sz="800" baseline="0" dirty="0"/>
                        <a:t>, руб.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Полученный эффект  мероприятия/ комментарий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Обосновать и составить заявку главному врачу на перераспределение площадей под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«отделение здорового ребенка»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25.05.20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29.05.20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Испол-нено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Сецкова С.Ю.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Меньшова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Сецкова С.Ю.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Меньшова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3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Обосновать и составить заявку главному врачу на штатное расписание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«отделения здорового ребенка»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25.05.20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29.05.20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Испол-нено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Сецкова С.Ю.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Меньшова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Сецкова С.Ю.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Меньшова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ремонтных работ на выделенных площадях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05.06.20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26.06.20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Испол-нено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Секисова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3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снащение кабинетов «отделения здорового ребенка»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08.06.20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26.06.20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Испол-нено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Меньшова А.В.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Карасев А.В.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зоны комфортного ожидания в «отделении здорового ребенка» и прививочного кабинета в детской тематике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29.06.20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10.07.20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Испол-нено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Меньшова А.В.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Горлова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Укомплектовать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 персоналом кабинет «здорового ребенка»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28.06.20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26.06.20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Испол-нено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Сецкова С.Ю.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Сецкова С.Ю.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Начать прием пациентов на вакцинацию  в «отделении здорового ребенка»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13.07.20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Испол-нено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Сецкова С.Ю.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Меньшова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Сецкова С.Ю.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Меньшова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 gridSpan="9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721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717194" y="1475177"/>
            <a:ext cx="7973960" cy="41627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5233850"/>
            <a:ext cx="6400080" cy="8128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b="1" dirty="0" smtClean="0"/>
              <a:t>Вывод</a:t>
            </a:r>
            <a:r>
              <a:rPr lang="ru-RU" dirty="0" smtClean="0"/>
              <a:t>: Количество пересечений потоков больных и здоровых детей  при проведении вакцинации в поликлинике после реализации проекта отсутствует</a:t>
            </a:r>
            <a:endParaRPr lang="ru-RU" dirty="0"/>
          </a:p>
        </p:txBody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Мониторинг данных проекта 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после </a:t>
            </a:r>
            <a:r>
              <a: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реализации </a:t>
            </a:r>
          </a:p>
        </p:txBody>
      </p:sp>
      <p:sp>
        <p:nvSpPr>
          <p:cNvPr id="59" name="CustomShape 6"/>
          <p:cNvSpPr/>
          <p:nvPr/>
        </p:nvSpPr>
        <p:spPr>
          <a:xfrm>
            <a:off x="901355" y="1225502"/>
            <a:ext cx="2024725" cy="10648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54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16" name="CustomShape 4"/>
          <p:cNvSpPr/>
          <p:nvPr/>
        </p:nvSpPr>
        <p:spPr>
          <a:xfrm>
            <a:off x="901355" y="1063205"/>
            <a:ext cx="7590203" cy="614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Проверочный лист выявления</a:t>
            </a:r>
            <a:r>
              <a:rPr kumimoji="0" lang="ru-RU" sz="1800" b="0" i="0" u="none" strike="noStrike" kern="1200" cap="none" spc="-1" normalizeH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пересечений потоков пациентов при проведении вакцинации в поликлинике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97289"/>
              </p:ext>
            </p:extLst>
          </p:nvPr>
        </p:nvGraphicFramePr>
        <p:xfrm>
          <a:off x="1371600" y="1850379"/>
          <a:ext cx="60960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5564752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99579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405786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7627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Мероприятия процесса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Пересечение потоков пациентов в пространстве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Пересечение потоков пациентов </a:t>
                      </a:r>
                      <a:r>
                        <a:rPr lang="ru-RU" sz="1400" baseline="0" dirty="0" smtClean="0"/>
                        <a:t> во времени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пересечений потоков пациентов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5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Обращение в регистратуру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65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Осмотр педиатра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57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Прививочный кабинет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999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Ожидание осмотра после вакцинации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648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164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79"/>
            <a:ext cx="7771680" cy="40970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483630" y="5561429"/>
            <a:ext cx="8176020" cy="599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b="1" dirty="0" smtClean="0"/>
              <a:t>Вывод:</a:t>
            </a:r>
            <a:r>
              <a:rPr lang="ru-RU" dirty="0" smtClean="0"/>
              <a:t> После реализации проекта 48,6 % от числа посещений по поводу вакцинации в поликлинике выполняется по предварительной записи.</a:t>
            </a:r>
            <a:endParaRPr lang="ru-RU" dirty="0"/>
          </a:p>
        </p:txBody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Мониторинг данных проекта 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после </a:t>
            </a:r>
            <a:r>
              <a: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реализации </a:t>
            </a:r>
          </a:p>
        </p:txBody>
      </p:sp>
      <p:sp>
        <p:nvSpPr>
          <p:cNvPr id="59" name="CustomShape 6"/>
          <p:cNvSpPr/>
          <p:nvPr/>
        </p:nvSpPr>
        <p:spPr>
          <a:xfrm>
            <a:off x="901355" y="1225502"/>
            <a:ext cx="7289087" cy="10648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54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16" name="CustomShape 4"/>
          <p:cNvSpPr/>
          <p:nvPr/>
        </p:nvSpPr>
        <p:spPr>
          <a:xfrm>
            <a:off x="754115" y="987240"/>
            <a:ext cx="7703365" cy="93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lvl="0" algn="ctr">
              <a:defRPr/>
            </a:pPr>
            <a:r>
              <a:rPr kumimoji="0" lang="ru-RU" sz="16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Процент  посещений </a:t>
            </a:r>
            <a:r>
              <a:rPr lang="ru-RU" sz="1600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поводу </a:t>
            </a:r>
            <a:r>
              <a:rPr lang="ru-RU" sz="1600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вакцинации  выполненных по предварительной записи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497204"/>
              </p:ext>
            </p:extLst>
          </p:nvPr>
        </p:nvGraphicFramePr>
        <p:xfrm>
          <a:off x="901355" y="1642544"/>
          <a:ext cx="7101537" cy="311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60">
                  <a:extLst>
                    <a:ext uri="{9D8B030D-6E8A-4147-A177-3AD203B41FA5}">
                      <a16:colId xmlns:a16="http://schemas.microsoft.com/office/drawing/2014/main" val="4029557611"/>
                    </a:ext>
                  </a:extLst>
                </a:gridCol>
                <a:gridCol w="3735977">
                  <a:extLst>
                    <a:ext uri="{9D8B030D-6E8A-4147-A177-3AD203B41FA5}">
                      <a16:colId xmlns:a16="http://schemas.microsoft.com/office/drawing/2014/main" val="2906454288"/>
                    </a:ext>
                  </a:extLst>
                </a:gridCol>
              </a:tblGrid>
              <a:tr h="52452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Сентябрь 2020г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848661"/>
                  </a:ext>
                </a:extLst>
              </a:tr>
              <a:tr h="7328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Общее</a:t>
                      </a:r>
                      <a:r>
                        <a:rPr lang="ru-RU" sz="1400" baseline="0" dirty="0" smtClean="0"/>
                        <a:t> к</a:t>
                      </a:r>
                      <a:r>
                        <a:rPr lang="ru-RU" sz="1400" dirty="0" smtClean="0"/>
                        <a:t>оличество посещений по поводу вакцинации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753716"/>
                  </a:ext>
                </a:extLst>
              </a:tr>
              <a:tr h="14879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К</a:t>
                      </a:r>
                      <a:r>
                        <a:rPr lang="ru-RU" sz="1400" dirty="0" smtClean="0"/>
                        <a:t>оличество посещений по поводу вакцинации по предварительной записи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137115"/>
                  </a:ext>
                </a:extLst>
              </a:tr>
              <a:tr h="3633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48,6%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389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978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4"/>
          <p:cNvSpPr/>
          <p:nvPr/>
        </p:nvSpPr>
        <p:spPr>
          <a:xfrm>
            <a:off x="1081490" y="1936802"/>
            <a:ext cx="7154091" cy="383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опросных листов после реализации процесса показал: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данных проекта </a:t>
            </a:r>
            <a:endParaRPr lang="en-US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endParaRPr lang="ru-RU" sz="2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901355" y="1726279"/>
            <a:ext cx="8064000" cy="35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b="1" u="sng" spc="-1" dirty="0" smtClean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8194" y="2773915"/>
            <a:ext cx="7904880" cy="325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1.Опрос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достоверен и информативен, т.к. максимальный процент опрошенных составили родители детей в возрасте интенсивной вакцинации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2.Информированность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в вопросах вакцинопрофилактики удовлетворительная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информирования родителей пациентов по вопросам вакцинопрофилактике в детской поликлинике хорошая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92% опрошенных получают свои знания вакцинопрофилактики в детской поликлинике (у участковых педиатров, медицинских сестер, из информационных плакатов, размещенных в поликлинике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Организацию процесса вакцинации в детской поликлинике считают удобным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82,5% опрошенных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Пребывание большинства пациентов после вакцинации проходит в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комфортного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пребывания в «отделении здорового ребенка» вблизи кабинета педиатра и прививочного кабинета.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26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5156886" y="280086"/>
            <a:ext cx="3033556" cy="4613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Результаты проекта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87635"/>
              </p:ext>
            </p:extLst>
          </p:nvPr>
        </p:nvGraphicFramePr>
        <p:xfrm>
          <a:off x="788195" y="1320575"/>
          <a:ext cx="7342552" cy="36025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0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24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Наименование цели (ед.изм)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Показатель</a:t>
                      </a:r>
                      <a:r>
                        <a:rPr lang="ru-RU" sz="1100" baseline="0" dirty="0"/>
                        <a:t> на начало проекта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Целевой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Показатель</a:t>
                      </a:r>
                      <a:r>
                        <a:rPr lang="ru-RU" sz="1100" baseline="0" dirty="0"/>
                        <a:t> на окончание проекта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599">
                <a:tc>
                  <a:txBody>
                    <a:bodyPr/>
                    <a:lstStyle/>
                    <a:p>
                      <a:pPr marL="0" indent="0" algn="ctr" defTabSz="20955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400" strike="noStrike" kern="1200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Пересечение потоков при вакцинации</a:t>
                      </a:r>
                    </a:p>
                    <a:p>
                      <a:pPr marL="0" indent="0" algn="ctr" defTabSz="20955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400" strike="noStrike" kern="1200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в  детской поликлинике</a:t>
                      </a:r>
                      <a:endParaRPr lang="ru-RU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charset="0"/>
                          <a:cs typeface="Calibri" panose="020F0502020204030204" charset="0"/>
                        </a:rPr>
                        <a:t>4</a:t>
                      </a:r>
                      <a:endParaRPr lang="ru-RU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charset="0"/>
                          <a:cs typeface="Calibri" panose="020F0502020204030204" charset="0"/>
                        </a:rPr>
                        <a:t>0</a:t>
                      </a:r>
                      <a:endParaRPr lang="ru-RU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9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400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Повысить % предварительно записанных на прием по поводу вакцинации</a:t>
                      </a:r>
                    </a:p>
                    <a:p>
                      <a:pPr indent="0" algn="ctr">
                        <a:buNone/>
                      </a:pPr>
                      <a:endParaRPr lang="ru-RU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charset="0"/>
                          <a:cs typeface="Calibri" panose="020F0502020204030204" charset="0"/>
                        </a:rPr>
                        <a:t>28%</a:t>
                      </a:r>
                      <a:endParaRPr lang="ru-RU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charset="0"/>
                          <a:cs typeface="Calibri" panose="020F0502020204030204" charset="0"/>
                        </a:rPr>
                        <a:t>50%</a:t>
                      </a:r>
                      <a:endParaRPr lang="ru-RU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48,6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400" strike="noStrike" kern="12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Повысить удовлетворенность пациентов организацией процесса вакцинации</a:t>
                      </a:r>
                    </a:p>
                    <a:p>
                      <a:pPr indent="0" algn="ctr">
                        <a:buNone/>
                      </a:pPr>
                      <a:endParaRPr lang="ru-RU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charset="0"/>
                          <a:cs typeface="Calibri" panose="020F0502020204030204" charset="0"/>
                        </a:rPr>
                        <a:t>24,3%</a:t>
                      </a:r>
                      <a:endParaRPr lang="ru-RU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charset="0"/>
                          <a:cs typeface="Calibri" panose="020F0502020204030204" charset="0"/>
                        </a:rPr>
                        <a:t>85%</a:t>
                      </a:r>
                      <a:endParaRPr lang="ru-RU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118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095632" y="280086"/>
            <a:ext cx="7094811" cy="1334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устойчивости улучшений, внедренных в результате реализации проекта</a:t>
            </a:r>
          </a:p>
          <a:p>
            <a:pPr algn="r">
              <a:lnSpc>
                <a:spcPct val="100000"/>
              </a:lnSpc>
            </a:pPr>
            <a:r>
              <a:rPr lang="ru-RU" sz="2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344939"/>
              </p:ext>
            </p:extLst>
          </p:nvPr>
        </p:nvGraphicFramePr>
        <p:xfrm>
          <a:off x="787123" y="1406658"/>
          <a:ext cx="7403319" cy="46805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2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3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5419">
                <a:tc>
                  <a:txBody>
                    <a:bodyPr/>
                    <a:lstStyle/>
                    <a:p>
                      <a:r>
                        <a:rPr lang="ru-RU" sz="1200" dirty="0"/>
                        <a:t>№ п/п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проведения мониторинга устойчивости внедренных улучшений в рамках реализации проекта по улучшению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Показатели, соответствующие поставленным целям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пересечения потоков здоровых и больных детей при проведении вакцинации в поликлинике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Источники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Опросные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листы, МИС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Метод сбора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МИС, визуальное наблюдение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Частота и график</a:t>
                      </a:r>
                      <a:r>
                        <a:rPr lang="ru-RU" sz="1200" baseline="0" dirty="0"/>
                        <a:t> сбора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Ответственный за сбор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Кадошникова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И.В.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Технология обработки и анализа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Предоставление и использование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доводится до зав. детской поликлиникой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465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5871104" y="234468"/>
            <a:ext cx="2319337" cy="524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Приложение 1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6023"/>
            <a:ext cx="7027907" cy="54847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0342" y="620412"/>
            <a:ext cx="688903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реализации проекта были разработаны 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приняты Стандарты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операционной процедуры по разделу «Вакцинопрофилактика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Порядок иммунопрофилактики инфекции, вызываемой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Hemophilis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influenza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тип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Порядок иммунопрофилактики гриппа у детей»   </a:t>
            </a:r>
          </a:p>
          <a:p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иммунопрофилактики вирусного гепатита А у детей» </a:t>
            </a:r>
          </a:p>
          <a:p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иммунопрофилактики вирусного гепатита В у детей»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«Порядок иммунопрофилактики дифтерии у детей»  </a:t>
            </a:r>
          </a:p>
          <a:p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«Порядок   иммунопрофилактики клещевого энцефалита у детей» </a:t>
            </a:r>
          </a:p>
          <a:p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«Порядок иммунопрофилактики коклюша у детей»  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«Порядок иммунопрофилактики кори у детей»  </a:t>
            </a:r>
          </a:p>
          <a:p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иммунопрофилактики краснухи у детей» </a:t>
            </a:r>
          </a:p>
          <a:p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иммунопрофилактики эпидемического  паротита у детей» 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Порядок иммунопрофилактики пневмококковой инфекции у детей» </a:t>
            </a:r>
          </a:p>
          <a:p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иммунопрофилактики полиомиелита у детей»  </a:t>
            </a:r>
          </a:p>
          <a:p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иммунопрофилактики столбняка  у детей»  </a:t>
            </a:r>
          </a:p>
          <a:p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иммунопрофилактики туберкулеза у детей» </a:t>
            </a:r>
          </a:p>
          <a:p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расследования поствакцинальных  осложнений  после введения  иммунобиологических лекарственных препаратов»</a:t>
            </a:r>
          </a:p>
          <a:p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 процедуры кондиционирования замороженных </a:t>
            </a:r>
            <a:r>
              <a:rPr lang="ru-RU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хладоэлементов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«Порядок  стандартизации и организации проведения профилактических прививок детскому населению» 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Стандартизация процесса транспортировки иммунобиологических лекарственных препаратов из аптеки ГБУЗ НСО  « ГКБ  25» в детскую поликлинику    ГБУЗ НСО «ГКБ № 25»  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Порядок  процедуры выявления, регистрации, информирования о нежелательных реакциях(осложнениях) после введения иммунобиологических лекарственных препаратов»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Составлена Памятка для законных представителей  ребенка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«Рекомендации после вакцинации»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3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651273" y="771288"/>
            <a:ext cx="821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Оптимизация проведения </a:t>
            </a:r>
            <a:r>
              <a:rPr lang="ru-RU" sz="2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вакцинопрофилактики детей раннего </a:t>
            </a:r>
            <a:r>
              <a:rPr lang="ru-RU" sz="20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возраста</a:t>
            </a:r>
            <a:endParaRPr lang="ru-RU" sz="2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33812" y="5856939"/>
            <a:ext cx="5608796" cy="374809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</a:t>
            </a:r>
            <a:r>
              <a:rPr lang="ru-RU" altLang="en-US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лены потоки здоровых и больных детей</a:t>
            </a:r>
            <a:endParaRPr lang="ru-RU" altLang="en-US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Выноска со стрелками влево/вправо 32"/>
          <p:cNvSpPr/>
          <p:nvPr/>
        </p:nvSpPr>
        <p:spPr>
          <a:xfrm>
            <a:off x="4338210" y="2341052"/>
            <a:ext cx="178495" cy="2580056"/>
          </a:xfrm>
          <a:prstGeom prst="leftRightArrowCallout">
            <a:avLst/>
          </a:prstGeom>
          <a:solidFill>
            <a:srgbClr val="D93E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2772C4-A472-4BE5-B644-C604D7968ADD}"/>
              </a:ext>
            </a:extLst>
          </p:cNvPr>
          <p:cNvSpPr/>
          <p:nvPr/>
        </p:nvSpPr>
        <p:spPr>
          <a:xfrm>
            <a:off x="1384395" y="2772210"/>
            <a:ext cx="2840248" cy="1991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prstClr val="white"/>
                </a:solidFill>
              </a:rPr>
              <a:t>фото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B5FEC-E48E-4517-89A3-AEF8EAAE1B17}"/>
              </a:ext>
            </a:extLst>
          </p:cNvPr>
          <p:cNvSpPr txBox="1"/>
          <p:nvPr/>
        </p:nvSpPr>
        <p:spPr>
          <a:xfrm>
            <a:off x="2559706" y="3254326"/>
            <a:ext cx="555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AC4390-0656-46D5-A433-B422BB2E725B}"/>
              </a:ext>
            </a:extLst>
          </p:cNvPr>
          <p:cNvSpPr/>
          <p:nvPr/>
        </p:nvSpPr>
        <p:spPr>
          <a:xfrm>
            <a:off x="4633756" y="2752079"/>
            <a:ext cx="2840248" cy="1991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prstClr val="white"/>
                </a:solidFill>
              </a:rPr>
              <a:t>фото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EB588E9-91C4-4874-8C4A-179BD7DA7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3" y="6340058"/>
            <a:ext cx="2334970" cy="3048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859" y="6340058"/>
            <a:ext cx="2334970" cy="3048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614" y="6340058"/>
            <a:ext cx="2328874" cy="3048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729" y="6187644"/>
            <a:ext cx="573074" cy="457240"/>
          </a:xfrm>
          <a:prstGeom prst="rect">
            <a:avLst/>
          </a:prstGeom>
        </p:spPr>
      </p:pic>
      <p:sp>
        <p:nvSpPr>
          <p:cNvPr id="19" name="Прямоугольник с двумя вырезанными противолежащими углами 1">
            <a:extLst>
              <a:ext uri="{FF2B5EF4-FFF2-40B4-BE49-F238E27FC236}">
                <a16:creationId xmlns:a16="http://schemas.microsoft.com/office/drawing/2014/main" id="{5B778621-13B7-423D-94D1-A3E2DA1C6566}"/>
              </a:ext>
            </a:extLst>
          </p:cNvPr>
          <p:cNvSpPr/>
          <p:nvPr/>
        </p:nvSpPr>
        <p:spPr>
          <a:xfrm>
            <a:off x="3775522" y="392315"/>
            <a:ext cx="5155883" cy="241935"/>
          </a:xfrm>
          <a:prstGeom prst="snip2DiagRect">
            <a:avLst/>
          </a:prstGeom>
          <a:solidFill>
            <a:srgbClr val="0054A1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ГБУЗ НСО «»</a:t>
            </a:r>
          </a:p>
        </p:txBody>
      </p:sp>
      <p:sp>
        <p:nvSpPr>
          <p:cNvPr id="21" name="Овал 20"/>
          <p:cNvSpPr/>
          <p:nvPr/>
        </p:nvSpPr>
        <p:spPr>
          <a:xfrm>
            <a:off x="1565188" y="1698496"/>
            <a:ext cx="2413687" cy="9429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dirty="0">
                <a:solidFill>
                  <a:srgbClr val="32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22" name="Овал 21"/>
          <p:cNvSpPr/>
          <p:nvPr/>
        </p:nvSpPr>
        <p:spPr>
          <a:xfrm>
            <a:off x="4786184" y="1703424"/>
            <a:ext cx="2478249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en-US" sz="3600" dirty="0">
                <a:solidFill>
                  <a:srgbClr val="32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902" y="3207025"/>
            <a:ext cx="585267" cy="3779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000" y="2834127"/>
            <a:ext cx="3398745" cy="25385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9946" y="2821526"/>
            <a:ext cx="3047481" cy="21767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8678" y="3506161"/>
            <a:ext cx="2718217" cy="187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2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677432" y="1435370"/>
            <a:ext cx="1998111" cy="315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307316" y="316524"/>
            <a:ext cx="5933787" cy="1388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80202" y="454033"/>
            <a:ext cx="2871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54A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ПРОЕКТА</a:t>
            </a:r>
            <a:endParaRPr lang="ru-RU" sz="2000" dirty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316543580"/>
              </p:ext>
            </p:extLst>
          </p:nvPr>
        </p:nvGraphicFramePr>
        <p:xfrm>
          <a:off x="717194" y="1115334"/>
          <a:ext cx="7428827" cy="5112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8252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772202" y="5802623"/>
            <a:ext cx="5608796" cy="374809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Процедурный кабинет состоят из двух комнат</a:t>
            </a:r>
            <a:endParaRPr lang="ru-RU" altLang="en-US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24043" y="710278"/>
            <a:ext cx="821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Оптимизация проведения вакцинопрофилактики детей раннего возраста</a:t>
            </a:r>
            <a:endParaRPr lang="ru-RU" sz="2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Выноска со стрелками влево/вправо 32"/>
          <p:cNvSpPr/>
          <p:nvPr/>
        </p:nvSpPr>
        <p:spPr>
          <a:xfrm>
            <a:off x="4338210" y="2341052"/>
            <a:ext cx="178495" cy="2580056"/>
          </a:xfrm>
          <a:prstGeom prst="leftRightArrowCallout">
            <a:avLst/>
          </a:prstGeom>
          <a:solidFill>
            <a:srgbClr val="D93E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2772C4-A472-4BE5-B644-C604D7968ADD}"/>
              </a:ext>
            </a:extLst>
          </p:cNvPr>
          <p:cNvSpPr/>
          <p:nvPr/>
        </p:nvSpPr>
        <p:spPr>
          <a:xfrm>
            <a:off x="1384395" y="2772210"/>
            <a:ext cx="2840248" cy="1991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prstClr val="white"/>
                </a:solidFill>
              </a:rPr>
              <a:t>фото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B5FEC-E48E-4517-89A3-AEF8EAAE1B17}"/>
              </a:ext>
            </a:extLst>
          </p:cNvPr>
          <p:cNvSpPr txBox="1"/>
          <p:nvPr/>
        </p:nvSpPr>
        <p:spPr>
          <a:xfrm>
            <a:off x="2559706" y="3254326"/>
            <a:ext cx="555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AC4390-0656-46D5-A433-B422BB2E725B}"/>
              </a:ext>
            </a:extLst>
          </p:cNvPr>
          <p:cNvSpPr/>
          <p:nvPr/>
        </p:nvSpPr>
        <p:spPr>
          <a:xfrm>
            <a:off x="4633756" y="2752079"/>
            <a:ext cx="2840248" cy="1991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prstClr val="white"/>
                </a:solidFill>
              </a:rPr>
              <a:t>фото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EB588E9-91C4-4874-8C4A-179BD7DA7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3" y="6340058"/>
            <a:ext cx="2334970" cy="3048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859" y="6340058"/>
            <a:ext cx="2334970" cy="3048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614" y="6340058"/>
            <a:ext cx="2328874" cy="3048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729" y="6187644"/>
            <a:ext cx="573074" cy="457240"/>
          </a:xfrm>
          <a:prstGeom prst="rect">
            <a:avLst/>
          </a:prstGeom>
        </p:spPr>
      </p:pic>
      <p:sp>
        <p:nvSpPr>
          <p:cNvPr id="19" name="Прямоугольник с двумя вырезанными противолежащими углами 1">
            <a:extLst>
              <a:ext uri="{FF2B5EF4-FFF2-40B4-BE49-F238E27FC236}">
                <a16:creationId xmlns:a16="http://schemas.microsoft.com/office/drawing/2014/main" id="{5B778621-13B7-423D-94D1-A3E2DA1C6566}"/>
              </a:ext>
            </a:extLst>
          </p:cNvPr>
          <p:cNvSpPr/>
          <p:nvPr/>
        </p:nvSpPr>
        <p:spPr>
          <a:xfrm>
            <a:off x="3775522" y="392315"/>
            <a:ext cx="5155883" cy="241935"/>
          </a:xfrm>
          <a:prstGeom prst="snip2DiagRect">
            <a:avLst/>
          </a:prstGeom>
          <a:solidFill>
            <a:srgbClr val="0054A1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ГБУЗ НСО «»</a:t>
            </a:r>
          </a:p>
        </p:txBody>
      </p:sp>
      <p:sp>
        <p:nvSpPr>
          <p:cNvPr id="21" name="Овал 20"/>
          <p:cNvSpPr/>
          <p:nvPr/>
        </p:nvSpPr>
        <p:spPr>
          <a:xfrm>
            <a:off x="1565188" y="1698496"/>
            <a:ext cx="2413687" cy="9429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dirty="0">
                <a:solidFill>
                  <a:srgbClr val="32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22" name="Овал 21"/>
          <p:cNvSpPr/>
          <p:nvPr/>
        </p:nvSpPr>
        <p:spPr>
          <a:xfrm>
            <a:off x="4786184" y="1703424"/>
            <a:ext cx="2478249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en-US" sz="3600" dirty="0">
                <a:solidFill>
                  <a:srgbClr val="32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902" y="3207025"/>
            <a:ext cx="585267" cy="3779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8724" y="2847612"/>
            <a:ext cx="3030412" cy="2263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2542" y="2663547"/>
            <a:ext cx="3030412" cy="26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72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533812" y="5899430"/>
            <a:ext cx="5608796" cy="374809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процедурном кабинете применена система 5С</a:t>
            </a:r>
            <a:endParaRPr lang="ru-RU" altLang="en-US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24043" y="710278"/>
            <a:ext cx="821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Оптимизация проведения вакцинопрофилактики </a:t>
            </a:r>
            <a:r>
              <a:rPr lang="ru-RU" sz="20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детей раннего возраста</a:t>
            </a:r>
            <a:endParaRPr lang="ru-RU" sz="2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Выноска со стрелками влево/вправо 32"/>
          <p:cNvSpPr/>
          <p:nvPr/>
        </p:nvSpPr>
        <p:spPr>
          <a:xfrm>
            <a:off x="4338210" y="2341052"/>
            <a:ext cx="178495" cy="2580056"/>
          </a:xfrm>
          <a:prstGeom prst="leftRightArrowCallout">
            <a:avLst/>
          </a:prstGeom>
          <a:solidFill>
            <a:srgbClr val="D93E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2772C4-A472-4BE5-B644-C604D7968ADD}"/>
              </a:ext>
            </a:extLst>
          </p:cNvPr>
          <p:cNvSpPr/>
          <p:nvPr/>
        </p:nvSpPr>
        <p:spPr>
          <a:xfrm>
            <a:off x="1384395" y="2772210"/>
            <a:ext cx="2840248" cy="1991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prstClr val="white"/>
                </a:solidFill>
              </a:rPr>
              <a:t>фото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B5FEC-E48E-4517-89A3-AEF8EAAE1B17}"/>
              </a:ext>
            </a:extLst>
          </p:cNvPr>
          <p:cNvSpPr txBox="1"/>
          <p:nvPr/>
        </p:nvSpPr>
        <p:spPr>
          <a:xfrm>
            <a:off x="2559706" y="3254326"/>
            <a:ext cx="555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AC4390-0656-46D5-A433-B422BB2E725B}"/>
              </a:ext>
            </a:extLst>
          </p:cNvPr>
          <p:cNvSpPr/>
          <p:nvPr/>
        </p:nvSpPr>
        <p:spPr>
          <a:xfrm>
            <a:off x="4633756" y="2752079"/>
            <a:ext cx="2840248" cy="1991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prstClr val="white"/>
                </a:solidFill>
              </a:rPr>
              <a:t>фото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EB588E9-91C4-4874-8C4A-179BD7DA7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3" y="6340058"/>
            <a:ext cx="2334970" cy="3048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859" y="6340058"/>
            <a:ext cx="2334970" cy="3048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614" y="6340058"/>
            <a:ext cx="2328874" cy="3048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729" y="6187644"/>
            <a:ext cx="573074" cy="457240"/>
          </a:xfrm>
          <a:prstGeom prst="rect">
            <a:avLst/>
          </a:prstGeom>
        </p:spPr>
      </p:pic>
      <p:sp>
        <p:nvSpPr>
          <p:cNvPr id="19" name="Прямоугольник с двумя вырезанными противолежащими углами 1">
            <a:extLst>
              <a:ext uri="{FF2B5EF4-FFF2-40B4-BE49-F238E27FC236}">
                <a16:creationId xmlns:a16="http://schemas.microsoft.com/office/drawing/2014/main" id="{5B778621-13B7-423D-94D1-A3E2DA1C6566}"/>
              </a:ext>
            </a:extLst>
          </p:cNvPr>
          <p:cNvSpPr/>
          <p:nvPr/>
        </p:nvSpPr>
        <p:spPr>
          <a:xfrm>
            <a:off x="3775522" y="392315"/>
            <a:ext cx="5155883" cy="241935"/>
          </a:xfrm>
          <a:prstGeom prst="snip2DiagRect">
            <a:avLst/>
          </a:prstGeom>
          <a:solidFill>
            <a:srgbClr val="0054A1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ГБУЗ НСО «»</a:t>
            </a:r>
          </a:p>
        </p:txBody>
      </p:sp>
      <p:sp>
        <p:nvSpPr>
          <p:cNvPr id="21" name="Овал 20"/>
          <p:cNvSpPr/>
          <p:nvPr/>
        </p:nvSpPr>
        <p:spPr>
          <a:xfrm>
            <a:off x="1565188" y="1698496"/>
            <a:ext cx="2413687" cy="9429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dirty="0">
                <a:solidFill>
                  <a:srgbClr val="32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22" name="Овал 21"/>
          <p:cNvSpPr/>
          <p:nvPr/>
        </p:nvSpPr>
        <p:spPr>
          <a:xfrm>
            <a:off x="4786184" y="1703424"/>
            <a:ext cx="2478249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en-US" sz="3600" dirty="0">
                <a:solidFill>
                  <a:srgbClr val="32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902" y="3207025"/>
            <a:ext cx="585267" cy="3779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390" y="3059743"/>
            <a:ext cx="3132999" cy="2340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4204" y="3009025"/>
            <a:ext cx="2845613" cy="2125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0196" y="3562570"/>
            <a:ext cx="2661301" cy="19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06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712307" y="5721643"/>
            <a:ext cx="5608796" cy="572674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комфортного ожидания открыты игровая комната и комната для кормления</a:t>
            </a:r>
            <a:endParaRPr lang="ru-RU" altLang="en-US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24043" y="710278"/>
            <a:ext cx="821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Оптимизация проведения вакцинопрофилактики детей раннего возраста</a:t>
            </a:r>
            <a:endParaRPr lang="ru-RU" sz="2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Выноска со стрелками влево/вправо 32"/>
          <p:cNvSpPr/>
          <p:nvPr/>
        </p:nvSpPr>
        <p:spPr>
          <a:xfrm>
            <a:off x="4338210" y="2341052"/>
            <a:ext cx="178495" cy="2580056"/>
          </a:xfrm>
          <a:prstGeom prst="leftRightArrowCallout">
            <a:avLst/>
          </a:prstGeom>
          <a:solidFill>
            <a:srgbClr val="D93E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2772C4-A472-4BE5-B644-C604D7968ADD}"/>
              </a:ext>
            </a:extLst>
          </p:cNvPr>
          <p:cNvSpPr/>
          <p:nvPr/>
        </p:nvSpPr>
        <p:spPr>
          <a:xfrm>
            <a:off x="1384395" y="2772210"/>
            <a:ext cx="2840248" cy="1991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prstClr val="white"/>
                </a:solidFill>
              </a:rPr>
              <a:t>фото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B5FEC-E48E-4517-89A3-AEF8EAAE1B17}"/>
              </a:ext>
            </a:extLst>
          </p:cNvPr>
          <p:cNvSpPr txBox="1"/>
          <p:nvPr/>
        </p:nvSpPr>
        <p:spPr>
          <a:xfrm>
            <a:off x="2559706" y="3254326"/>
            <a:ext cx="555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AC4390-0656-46D5-A433-B422BB2E725B}"/>
              </a:ext>
            </a:extLst>
          </p:cNvPr>
          <p:cNvSpPr/>
          <p:nvPr/>
        </p:nvSpPr>
        <p:spPr>
          <a:xfrm>
            <a:off x="4633756" y="2752079"/>
            <a:ext cx="2840248" cy="1991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prstClr val="white"/>
                </a:solidFill>
              </a:rPr>
              <a:t>фото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EB588E9-91C4-4874-8C4A-179BD7DA7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3" y="6340058"/>
            <a:ext cx="2334970" cy="3048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859" y="6340058"/>
            <a:ext cx="2334970" cy="3048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614" y="6340058"/>
            <a:ext cx="2328874" cy="3048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729" y="6187644"/>
            <a:ext cx="573074" cy="457240"/>
          </a:xfrm>
          <a:prstGeom prst="rect">
            <a:avLst/>
          </a:prstGeom>
        </p:spPr>
      </p:pic>
      <p:sp>
        <p:nvSpPr>
          <p:cNvPr id="19" name="Прямоугольник с двумя вырезанными противолежащими углами 1">
            <a:extLst>
              <a:ext uri="{FF2B5EF4-FFF2-40B4-BE49-F238E27FC236}">
                <a16:creationId xmlns:a16="http://schemas.microsoft.com/office/drawing/2014/main" id="{5B778621-13B7-423D-94D1-A3E2DA1C6566}"/>
              </a:ext>
            </a:extLst>
          </p:cNvPr>
          <p:cNvSpPr/>
          <p:nvPr/>
        </p:nvSpPr>
        <p:spPr>
          <a:xfrm>
            <a:off x="3775522" y="392315"/>
            <a:ext cx="5155883" cy="241935"/>
          </a:xfrm>
          <a:prstGeom prst="snip2DiagRect">
            <a:avLst/>
          </a:prstGeom>
          <a:solidFill>
            <a:srgbClr val="0054A1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ГБУЗ НСО «»</a:t>
            </a:r>
          </a:p>
        </p:txBody>
      </p:sp>
      <p:sp>
        <p:nvSpPr>
          <p:cNvPr id="21" name="Овал 20"/>
          <p:cNvSpPr/>
          <p:nvPr/>
        </p:nvSpPr>
        <p:spPr>
          <a:xfrm>
            <a:off x="1565188" y="1698496"/>
            <a:ext cx="2413687" cy="9429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dirty="0">
                <a:solidFill>
                  <a:srgbClr val="32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22" name="Овал 21"/>
          <p:cNvSpPr/>
          <p:nvPr/>
        </p:nvSpPr>
        <p:spPr>
          <a:xfrm>
            <a:off x="4786184" y="1703424"/>
            <a:ext cx="2478249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en-US" sz="3600" dirty="0">
                <a:solidFill>
                  <a:srgbClr val="32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902" y="3207025"/>
            <a:ext cx="585267" cy="3779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365" y="2803338"/>
            <a:ext cx="3081099" cy="23013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2584" y="2807762"/>
            <a:ext cx="3221727" cy="24063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1985" y="3767876"/>
            <a:ext cx="2105516" cy="15726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92" y="2617824"/>
            <a:ext cx="2352836" cy="169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748542" y="297541"/>
            <a:ext cx="6428779" cy="26018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Представление методики сбора проблематики для определения основных проблемных направлений, требующих улучшений в медицинской организации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30EB01-DF4C-4BBB-8EA9-9051193EC96F}"/>
              </a:ext>
            </a:extLst>
          </p:cNvPr>
          <p:cNvSpPr/>
          <p:nvPr/>
        </p:nvSpPr>
        <p:spPr>
          <a:xfrm>
            <a:off x="1251350" y="2509890"/>
            <a:ext cx="74158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1.Заполнены Листы проблем и предложений сотрудниками и родителями пациентов  </a:t>
            </a:r>
          </a:p>
          <a:p>
            <a:endParaRPr lang="ru-RU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2. Проведено анкетирование родителей пациентов</a:t>
            </a:r>
          </a:p>
          <a:p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3.Проанализированы данные </a:t>
            </a:r>
            <a:r>
              <a:rPr lang="ru-RU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  Паспортах </a:t>
            </a:r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участков по количеству неорганизованных детей и их доли  от общего количества детей на участках</a:t>
            </a:r>
          </a:p>
          <a:p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4 Осуществлен сбор и анализ информации по посещениям в поликлинике с целью вакцинации и по другим поводам</a:t>
            </a:r>
          </a:p>
          <a:p>
            <a:endParaRPr lang="ru-RU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5.Проведен сбор и  анализ информации по  вакцинопрофилактике по Форме № 5 ежемесячного отчета по вакцинации неорганизованных детей.</a:t>
            </a:r>
          </a:p>
          <a:p>
            <a:endParaRPr lang="ru-RU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56236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748542" y="218758"/>
            <a:ext cx="6428779" cy="17684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Дорожная карта 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20" y="3329931"/>
            <a:ext cx="5296359" cy="198137"/>
          </a:xfrm>
          <a:prstGeom prst="rect">
            <a:avLst/>
          </a:prstGeom>
        </p:spPr>
      </p:pic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6314" y="532555"/>
            <a:ext cx="4945432" cy="63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3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4"/>
          <p:cNvSpPr/>
          <p:nvPr/>
        </p:nvSpPr>
        <p:spPr>
          <a:xfrm>
            <a:off x="1460244" y="1325541"/>
            <a:ext cx="6775269" cy="352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Опросные листы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данных проекта </a:t>
            </a:r>
            <a:endParaRPr lang="en-US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до начала реализации </a:t>
            </a:r>
            <a:endParaRPr lang="ru-RU" sz="2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901355" y="1726279"/>
            <a:ext cx="8064000" cy="35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b="1" u="sng" spc="-1" dirty="0" smtClean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6636" y="1254269"/>
            <a:ext cx="4178279" cy="557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4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4"/>
          <p:cNvSpPr/>
          <p:nvPr/>
        </p:nvSpPr>
        <p:spPr>
          <a:xfrm>
            <a:off x="1036349" y="990414"/>
            <a:ext cx="7154091" cy="383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Опросные листы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данных проекта </a:t>
            </a:r>
            <a:endParaRPr lang="en-US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до начала реализации </a:t>
            </a:r>
            <a:endParaRPr lang="ru-RU" sz="2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901355" y="1726279"/>
            <a:ext cx="8064000" cy="35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b="1" u="sng" spc="-1" dirty="0" smtClean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0056" y="1380336"/>
            <a:ext cx="7906675" cy="5806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опрошено: 70чел (по 10 чел. на участок)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опросные листы были обработаны, испорченных листов нет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1.Из опрошенных: 51% родителей детей до года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30% родителей детей в возрасте с 12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3 лет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19% родителей детей старше 3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Опрос достоверен и информативен, т.к. максимальный процент опрошенных составили родители детей в возрасте интенсивной вакцинации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66% родителей, по их мнению, получают достаточную информацию по вопросам вакцинопрофилактики (о целесообразности вакцинации, безопасности и составе вакцин, сроках вакцинации, возможных реакциях на прививку)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31% родителей считают, что получают информации недостаточно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3% считают, что не получают информации совсем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Информированность родителей в вопросах вакцинопрофилактики удовлетворительная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84% опрошенных получают свои знания вакцинопрофилактики в детской поликлинике (у участковых педиатров, медицинских сестер, из информационных плакатов, размещенных в поликлинике)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16% - из других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источников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Организация информирования родителей пациентов по вопросам вакцинопрофилактике в детской поликлинике хорошая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Организацию процесса вакцинации в детской поликлинике считают удобным 36% опрошенных, 64% оценивают, как «не удобный» или «можно организовать лучше» (23 и 41% соответственно) 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организации процесса вакцинопрофилактики имеются недостатки, необходимо работа по выработке и принятию мер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0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4"/>
          <p:cNvSpPr/>
          <p:nvPr/>
        </p:nvSpPr>
        <p:spPr>
          <a:xfrm>
            <a:off x="1036349" y="990414"/>
            <a:ext cx="7154091" cy="383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Опросные листы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данных проекта </a:t>
            </a:r>
            <a:endParaRPr lang="en-US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до начала реализации </a:t>
            </a:r>
            <a:endParaRPr lang="ru-RU" sz="2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901355" y="1726279"/>
            <a:ext cx="8064000" cy="35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b="1" u="sng" spc="-1" dirty="0" smtClean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0056" y="1380336"/>
            <a:ext cx="7906675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9945" y="1489166"/>
            <a:ext cx="6875483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Полностью удовлетворены организацией  процесса вакцинации в детской поликлинике 24,3% опрошенных.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числа родителей, не удовлетворенных организацией вакцинопрофилактики в поликлинике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53% недовольны длительным ожидание в очереди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51% - тем, что пересекаются в очереди с больными детьми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16% - 16% отмечают неудобное расположение кабинета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29% - недовольны графиком работы кабинета.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опросе по этому пункту была возможность выбрать несколько вариантов ответов.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Наибольшую негативную реакцию опрошенных вызывают пересечение с больными детьми в очереди перед вакцинацией и длительность ожидания в ней.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6.Место ожидания после вакцинации: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43% опрошенных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опрошенных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ожидают в коридоре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26% указали «Иное»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17% ожидают в зоне комфортного ожидания на 1 этаже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14% ждут в комнате для кормления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Пребывание большинства пациентов после вакцинации проходит в неприспособленном для этого коридоре, зоной комфортного ожидания пользуется незначительное число пациентов, следовательно, очевидна необходимость изучения проблемы и принятие мер.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90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7714</TotalTime>
  <Words>3616</Words>
  <Application>Microsoft Office PowerPoint</Application>
  <PresentationFormat>Экран (4:3)</PresentationFormat>
  <Paragraphs>900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DejaVu Sans</vt:lpstr>
      <vt:lpstr>StarSymbol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Меньшова Анна Васильевна</cp:lastModifiedBy>
  <cp:revision>501</cp:revision>
  <dcterms:created xsi:type="dcterms:W3CDTF">2019-01-21T13:30:00Z</dcterms:created>
  <dcterms:modified xsi:type="dcterms:W3CDTF">2021-02-01T05:40:55Z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19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  <property fmtid="{D5CDD505-2E9C-101B-9397-08002B2CF9AE}" pid="12" name="KSOProductBuildVer">
    <vt:lpwstr>1049-10.2.0.5965</vt:lpwstr>
  </property>
</Properties>
</file>